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</p:sldMasterIdLst>
  <p:sldIdLst>
    <p:sldId id="256" r:id="rId3"/>
    <p:sldId id="258" r:id="rId4"/>
    <p:sldId id="260" r:id="rId5"/>
    <p:sldId id="261" r:id="rId6"/>
    <p:sldId id="257" r:id="rId7"/>
    <p:sldId id="259" r:id="rId8"/>
    <p:sldId id="269" r:id="rId9"/>
    <p:sldId id="267" r:id="rId10"/>
    <p:sldId id="262" r:id="rId11"/>
    <p:sldId id="263" r:id="rId12"/>
    <p:sldId id="264" r:id="rId13"/>
    <p:sldId id="265" r:id="rId14"/>
    <p:sldId id="266" r:id="rId15"/>
    <p:sldId id="268" r:id="rId16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97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>
        <p:scale>
          <a:sx n="50" d="100"/>
          <a:sy n="50" d="100"/>
        </p:scale>
        <p:origin x="-1956" y="-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3F19-5CDF-4A58-9602-81ABBB0104BD}" type="datetimeFigureOut">
              <a:rPr lang="es-AR" smtClean="0"/>
              <a:pPr/>
              <a:t>24/04/2015</a:t>
            </a:fld>
            <a:endParaRPr lang="es-AR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D8227-9D11-4421-92FE-E594A8C11A1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3F19-5CDF-4A58-9602-81ABBB0104BD}" type="datetimeFigureOut">
              <a:rPr lang="es-AR" smtClean="0"/>
              <a:pPr/>
              <a:t>24/04/2015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D8227-9D11-4421-92FE-E594A8C11A1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3F19-5CDF-4A58-9602-81ABBB0104BD}" type="datetimeFigureOut">
              <a:rPr lang="es-AR" smtClean="0"/>
              <a:pPr/>
              <a:t>24/04/2015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D8227-9D11-4421-92FE-E594A8C11A1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3F19-5CDF-4A58-9602-81ABBB0104BD}" type="datetimeFigureOut">
              <a:rPr lang="es-AR" smtClean="0"/>
              <a:pPr/>
              <a:t>24/04/2015</a:t>
            </a:fld>
            <a:endParaRPr lang="es-AR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D8227-9D11-4421-92FE-E594A8C11A1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3F19-5CDF-4A58-9602-81ABBB0104BD}" type="datetimeFigureOut">
              <a:rPr lang="es-AR" smtClean="0"/>
              <a:pPr/>
              <a:t>24/04/2015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D8227-9D11-4421-92FE-E594A8C11A1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3F19-5CDF-4A58-9602-81ABBB0104BD}" type="datetimeFigureOut">
              <a:rPr lang="es-AR" smtClean="0"/>
              <a:pPr/>
              <a:t>24/04/2015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D8227-9D11-4421-92FE-E594A8C11A1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3F19-5CDF-4A58-9602-81ABBB0104BD}" type="datetimeFigureOut">
              <a:rPr lang="es-AR" smtClean="0"/>
              <a:pPr/>
              <a:t>24/04/2015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D8227-9D11-4421-92FE-E594A8C11A1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3F19-5CDF-4A58-9602-81ABBB0104BD}" type="datetimeFigureOut">
              <a:rPr lang="es-AR" smtClean="0"/>
              <a:pPr/>
              <a:t>24/04/2015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D8227-9D11-4421-92FE-E594A8C11A1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3F19-5CDF-4A58-9602-81ABBB0104BD}" type="datetimeFigureOut">
              <a:rPr lang="es-AR" smtClean="0"/>
              <a:pPr/>
              <a:t>24/04/2015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D8227-9D11-4421-92FE-E594A8C11A1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3F19-5CDF-4A58-9602-81ABBB0104BD}" type="datetimeFigureOut">
              <a:rPr lang="es-AR" smtClean="0"/>
              <a:pPr/>
              <a:t>24/04/2015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D8227-9D11-4421-92FE-E594A8C11A1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3F19-5CDF-4A58-9602-81ABBB0104BD}" type="datetimeFigureOut">
              <a:rPr lang="es-AR" smtClean="0"/>
              <a:pPr/>
              <a:t>24/04/2015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D8227-9D11-4421-92FE-E594A8C11A1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3F19-5CDF-4A58-9602-81ABBB0104BD}" type="datetimeFigureOut">
              <a:rPr lang="es-AR" smtClean="0"/>
              <a:pPr/>
              <a:t>24/04/2015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D8227-9D11-4421-92FE-E594A8C11A1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3F19-5CDF-4A58-9602-81ABBB0104BD}" type="datetimeFigureOut">
              <a:rPr lang="es-AR" smtClean="0"/>
              <a:pPr/>
              <a:t>24/04/2015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91D8227-9D11-4421-92FE-E594A8C11A18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3F19-5CDF-4A58-9602-81ABBB0104BD}" type="datetimeFigureOut">
              <a:rPr lang="es-AR" smtClean="0"/>
              <a:pPr/>
              <a:t>24/04/2015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D8227-9D11-4421-92FE-E594A8C11A1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3F19-5CDF-4A58-9602-81ABBB0104BD}" type="datetimeFigureOut">
              <a:rPr lang="es-AR" smtClean="0"/>
              <a:pPr/>
              <a:t>24/04/2015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D8227-9D11-4421-92FE-E594A8C11A1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3F19-5CDF-4A58-9602-81ABBB0104BD}" type="datetimeFigureOut">
              <a:rPr lang="es-AR" smtClean="0"/>
              <a:pPr/>
              <a:t>24/04/2015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D8227-9D11-4421-92FE-E594A8C11A1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3F19-5CDF-4A58-9602-81ABBB0104BD}" type="datetimeFigureOut">
              <a:rPr lang="es-AR" smtClean="0"/>
              <a:pPr/>
              <a:t>24/04/2015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D8227-9D11-4421-92FE-E594A8C11A1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3F19-5CDF-4A58-9602-81ABBB0104BD}" type="datetimeFigureOut">
              <a:rPr lang="es-AR" smtClean="0"/>
              <a:pPr/>
              <a:t>24/04/2015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D8227-9D11-4421-92FE-E594A8C11A1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3F19-5CDF-4A58-9602-81ABBB0104BD}" type="datetimeFigureOut">
              <a:rPr lang="es-AR" smtClean="0"/>
              <a:pPr/>
              <a:t>24/04/2015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D8227-9D11-4421-92FE-E594A8C11A1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3F19-5CDF-4A58-9602-81ABBB0104BD}" type="datetimeFigureOut">
              <a:rPr lang="es-AR" smtClean="0"/>
              <a:pPr/>
              <a:t>24/04/2015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D8227-9D11-4421-92FE-E594A8C11A1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3F19-5CDF-4A58-9602-81ABBB0104BD}" type="datetimeFigureOut">
              <a:rPr lang="es-AR" smtClean="0"/>
              <a:pPr/>
              <a:t>24/04/2015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D8227-9D11-4421-92FE-E594A8C11A1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3F19-5CDF-4A58-9602-81ABBB0104BD}" type="datetimeFigureOut">
              <a:rPr lang="es-AR" smtClean="0"/>
              <a:pPr/>
              <a:t>24/04/2015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91D8227-9D11-4421-92FE-E594A8C11A18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19F3F19-5CDF-4A58-9602-81ABBB0104BD}" type="datetimeFigureOut">
              <a:rPr lang="es-AR" smtClean="0"/>
              <a:pPr/>
              <a:t>24/04/2015</a:t>
            </a:fld>
            <a:endParaRPr lang="es-AR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91D8227-9D11-4421-92FE-E594A8C11A18}" type="slidenum">
              <a:rPr lang="es-AR" smtClean="0"/>
              <a:pPr/>
              <a:t>‹Nº›</a:t>
            </a:fld>
            <a:endParaRPr lang="es-AR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19F3F19-5CDF-4A58-9602-81ABBB0104BD}" type="datetimeFigureOut">
              <a:rPr lang="es-AR" smtClean="0"/>
              <a:pPr/>
              <a:t>24/04/2015</a:t>
            </a:fld>
            <a:endParaRPr lang="es-AR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91D8227-9D11-4421-92FE-E594A8C11A18}" type="slidenum">
              <a:rPr lang="es-AR" smtClean="0"/>
              <a:pPr/>
              <a:t>‹Nº›</a:t>
            </a:fld>
            <a:endParaRPr lang="es-AR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2996" y="1371600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es-AR" dirty="0" smtClean="0"/>
              <a:t>Gestión Descentralizada de Plan Docente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71472" y="3228536"/>
            <a:ext cx="7854696" cy="986282"/>
          </a:xfrm>
        </p:spPr>
        <p:txBody>
          <a:bodyPr>
            <a:normAutofit/>
          </a:bodyPr>
          <a:lstStyle/>
          <a:p>
            <a:pPr algn="ctr"/>
            <a:r>
              <a:rPr lang="es-AR" dirty="0" smtClean="0"/>
              <a:t>Lic. Juan Marcelo Morales</a:t>
            </a:r>
          </a:p>
          <a:p>
            <a:pPr algn="ctr"/>
            <a:r>
              <a:rPr lang="es-AR" sz="2000" dirty="0" smtClean="0"/>
              <a:t>mmorales@unsl.edu.ar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417880" y="5196007"/>
            <a:ext cx="6161880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AR" sz="2800" dirty="0" smtClean="0"/>
              <a:t>Dirección General de </a:t>
            </a:r>
          </a:p>
          <a:p>
            <a:pPr algn="ctr"/>
            <a:r>
              <a:rPr lang="es-AR" sz="2800" dirty="0" smtClean="0"/>
              <a:t>Tecnologías de Información</a:t>
            </a:r>
          </a:p>
          <a:p>
            <a:pPr algn="ctr"/>
            <a:r>
              <a:rPr lang="es-AR" sz="2800" dirty="0" smtClean="0"/>
              <a:t>UNSL</a:t>
            </a:r>
          </a:p>
          <a:p>
            <a:endParaRPr lang="es-AR" dirty="0"/>
          </a:p>
        </p:txBody>
      </p:sp>
      <p:pic>
        <p:nvPicPr>
          <p:cNvPr id="5" name="4 Imagen" descr="escud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05058" y="4143380"/>
            <a:ext cx="987525" cy="107157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0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8505"/>
            <a:ext cx="9144000" cy="5140990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1928794" y="6000768"/>
            <a:ext cx="5637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Carga de materias de servicio a otra unidad académica</a:t>
            </a:r>
            <a:endParaRPr lang="es-E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3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8505"/>
            <a:ext cx="9144000" cy="5140990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3143240" y="6143644"/>
            <a:ext cx="2788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Impresión PDF de un plan</a:t>
            </a:r>
            <a:endParaRPr lang="es-E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1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8505"/>
            <a:ext cx="9144000" cy="5140990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2428860" y="6215082"/>
            <a:ext cx="4217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Importación de datos desde otro periodo</a:t>
            </a:r>
            <a:endParaRPr lang="es-E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5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8505"/>
            <a:ext cx="9144000" cy="5140990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2285984" y="5786454"/>
            <a:ext cx="4553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Buscador de docentes de toda la universidad</a:t>
            </a:r>
            <a:endParaRPr lang="es-E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903368" y="3075057"/>
            <a:ext cx="73372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4000" dirty="0" smtClean="0"/>
              <a:t>¡Muchas gracias por su atención!</a:t>
            </a:r>
            <a:endParaRPr lang="es-ES" sz="4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Plan Docente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2428868"/>
            <a:ext cx="8229600" cy="4000528"/>
          </a:xfrm>
        </p:spPr>
        <p:txBody>
          <a:bodyPr>
            <a:normAutofit lnSpcReduction="10000"/>
          </a:bodyPr>
          <a:lstStyle/>
          <a:p>
            <a:r>
              <a:rPr lang="es-AR" sz="3200" dirty="0" smtClean="0"/>
              <a:t>Registra la función de los docentes en cada curso dictado.</a:t>
            </a:r>
          </a:p>
          <a:p>
            <a:r>
              <a:rPr lang="es-AR" sz="3200" dirty="0" smtClean="0"/>
              <a:t>Descentraliza </a:t>
            </a:r>
            <a:r>
              <a:rPr lang="es-AR" sz="3200" dirty="0"/>
              <a:t>la carga, delegando la misma a los departamentos y áreas de origen</a:t>
            </a:r>
            <a:r>
              <a:rPr lang="es-AR" sz="3200" dirty="0" smtClean="0"/>
              <a:t>.</a:t>
            </a:r>
          </a:p>
          <a:p>
            <a:r>
              <a:rPr lang="es-AR" sz="3200" dirty="0" smtClean="0"/>
              <a:t>Concentra información de todas las unidades académicas. </a:t>
            </a:r>
          </a:p>
          <a:p>
            <a:r>
              <a:rPr lang="es-AR" sz="3200" dirty="0" smtClean="0"/>
              <a:t>Organizado por años lectivos y periodos académicos.</a:t>
            </a:r>
          </a:p>
          <a:p>
            <a:pPr>
              <a:buNone/>
            </a:pPr>
            <a:endParaRPr lang="es-AR" sz="3200" dirty="0" smtClean="0"/>
          </a:p>
          <a:p>
            <a:pPr>
              <a:buNone/>
            </a:pPr>
            <a:endParaRPr lang="es-AR" sz="32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Plan Docente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967170"/>
          </a:xfrm>
        </p:spPr>
        <p:txBody>
          <a:bodyPr>
            <a:noAutofit/>
          </a:bodyPr>
          <a:lstStyle/>
          <a:p>
            <a:r>
              <a:rPr lang="es-AR" sz="3200" dirty="0" smtClean="0"/>
              <a:t>Sincroniza información con SIU-Guaraní.</a:t>
            </a:r>
          </a:p>
          <a:p>
            <a:r>
              <a:rPr lang="es-AR" sz="3200" dirty="0" smtClean="0"/>
              <a:t>Es fuente de información para otros sistemas.</a:t>
            </a:r>
          </a:p>
          <a:p>
            <a:r>
              <a:rPr lang="es-AR" sz="3200" dirty="0" smtClean="0"/>
              <a:t>La información es pública.</a:t>
            </a:r>
          </a:p>
          <a:p>
            <a:r>
              <a:rPr lang="es-AR" sz="3200" dirty="0" smtClean="0"/>
              <a:t>Mantiene la información actualizada, facilitando elaboración del informe anual.</a:t>
            </a:r>
          </a:p>
          <a:p>
            <a:pPr>
              <a:buNone/>
            </a:pPr>
            <a:endParaRPr lang="es-AR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Plan Docente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967170"/>
          </a:xfrm>
        </p:spPr>
        <p:txBody>
          <a:bodyPr>
            <a:noAutofit/>
          </a:bodyPr>
          <a:lstStyle/>
          <a:p>
            <a:r>
              <a:rPr lang="es-AR" sz="3200" dirty="0" smtClean="0"/>
              <a:t>Permite importar información de otros periodos.</a:t>
            </a:r>
          </a:p>
          <a:p>
            <a:r>
              <a:rPr lang="es-AR" sz="3200" dirty="0" smtClean="0"/>
              <a:t>Registra actividades de servicio entre distintas unidades académicas.</a:t>
            </a:r>
          </a:p>
          <a:p>
            <a:r>
              <a:rPr lang="es-AR" sz="3200" dirty="0" smtClean="0"/>
              <a:t>Registra actividades extracurriculares.</a:t>
            </a:r>
          </a:p>
          <a:p>
            <a:r>
              <a:rPr lang="es-AR" sz="3200" dirty="0" smtClean="0"/>
              <a:t>Registra actividades docentes por extensión.</a:t>
            </a:r>
          </a:p>
          <a:p>
            <a:endParaRPr lang="es-AR" sz="3200" dirty="0" smtClean="0"/>
          </a:p>
          <a:p>
            <a:pPr>
              <a:buNone/>
            </a:pPr>
            <a:endParaRPr lang="es-AR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52 Rectángulo"/>
          <p:cNvSpPr/>
          <p:nvPr/>
        </p:nvSpPr>
        <p:spPr>
          <a:xfrm>
            <a:off x="214282" y="3484092"/>
            <a:ext cx="1143008" cy="1143008"/>
          </a:xfrm>
          <a:prstGeom prst="rect">
            <a:avLst/>
          </a:prstGeom>
          <a:solidFill>
            <a:schemeClr val="bg2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sz="1600"/>
          </a:p>
        </p:txBody>
      </p:sp>
      <p:sp>
        <p:nvSpPr>
          <p:cNvPr id="52" name="51 Rectángulo"/>
          <p:cNvSpPr/>
          <p:nvPr/>
        </p:nvSpPr>
        <p:spPr>
          <a:xfrm>
            <a:off x="357158" y="3341216"/>
            <a:ext cx="1143008" cy="1143008"/>
          </a:xfrm>
          <a:prstGeom prst="rect">
            <a:avLst/>
          </a:prstGeom>
          <a:solidFill>
            <a:schemeClr val="bg2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sz="160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rmAutofit/>
          </a:bodyPr>
          <a:lstStyle/>
          <a:p>
            <a:r>
              <a:rPr lang="es-AR" sz="3600" dirty="0" smtClean="0"/>
              <a:t>Interacción con otros sistemas</a:t>
            </a:r>
            <a:endParaRPr lang="es-AR" sz="3600" dirty="0"/>
          </a:p>
        </p:txBody>
      </p:sp>
      <p:sp>
        <p:nvSpPr>
          <p:cNvPr id="4" name="Shape 43"/>
          <p:cNvSpPr/>
          <p:nvPr/>
        </p:nvSpPr>
        <p:spPr>
          <a:xfrm>
            <a:off x="467342" y="3213624"/>
            <a:ext cx="1175700" cy="11757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s" sz="1600" dirty="0" smtClean="0"/>
              <a:t>Siu Guaraní</a:t>
            </a:r>
            <a:endParaRPr lang="es" sz="1600" dirty="0"/>
          </a:p>
        </p:txBody>
      </p:sp>
      <p:sp>
        <p:nvSpPr>
          <p:cNvPr id="5" name="Shape 44"/>
          <p:cNvSpPr/>
          <p:nvPr/>
        </p:nvSpPr>
        <p:spPr>
          <a:xfrm>
            <a:off x="3714744" y="3190163"/>
            <a:ext cx="1279793" cy="122262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s" sz="1600" dirty="0" smtClean="0"/>
              <a:t>Plan </a:t>
            </a:r>
            <a:r>
              <a:rPr lang="es" sz="1600" dirty="0"/>
              <a:t>Docente</a:t>
            </a:r>
          </a:p>
        </p:txBody>
      </p:sp>
      <p:sp>
        <p:nvSpPr>
          <p:cNvPr id="6" name="Shape 45"/>
          <p:cNvSpPr/>
          <p:nvPr/>
        </p:nvSpPr>
        <p:spPr>
          <a:xfrm>
            <a:off x="7396828" y="3213624"/>
            <a:ext cx="1175700" cy="11757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s" sz="1600" dirty="0"/>
              <a:t>Carga de Programas</a:t>
            </a:r>
          </a:p>
        </p:txBody>
      </p:sp>
      <p:sp>
        <p:nvSpPr>
          <p:cNvPr id="7" name="Shape 46"/>
          <p:cNvSpPr/>
          <p:nvPr/>
        </p:nvSpPr>
        <p:spPr>
          <a:xfrm>
            <a:off x="4572000" y="5377199"/>
            <a:ext cx="1175700" cy="11757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s" sz="1600" dirty="0"/>
              <a:t>Vista Pública de Programas</a:t>
            </a:r>
          </a:p>
        </p:txBody>
      </p:sp>
      <p:sp>
        <p:nvSpPr>
          <p:cNvPr id="8" name="Shape 47"/>
          <p:cNvSpPr/>
          <p:nvPr/>
        </p:nvSpPr>
        <p:spPr>
          <a:xfrm>
            <a:off x="7286644" y="5377199"/>
            <a:ext cx="1285800" cy="11757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s" sz="1600" dirty="0"/>
              <a:t>Aprobación de Programas</a:t>
            </a:r>
          </a:p>
        </p:txBody>
      </p:sp>
      <p:cxnSp>
        <p:nvCxnSpPr>
          <p:cNvPr id="9" name="Shape 48"/>
          <p:cNvCxnSpPr>
            <a:stCxn id="4" idx="3"/>
            <a:endCxn id="5" idx="1"/>
          </p:cNvCxnSpPr>
          <p:nvPr/>
        </p:nvCxnSpPr>
        <p:spPr>
          <a:xfrm>
            <a:off x="1643042" y="3801474"/>
            <a:ext cx="2071702" cy="1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triangle" w="lg" len="lg"/>
            <a:tailEnd type="triangle" w="lg" len="lg"/>
          </a:ln>
        </p:spPr>
      </p:cxnSp>
      <p:sp>
        <p:nvSpPr>
          <p:cNvPr id="10" name="Shape 49"/>
          <p:cNvSpPr txBox="1"/>
          <p:nvPr/>
        </p:nvSpPr>
        <p:spPr>
          <a:xfrm>
            <a:off x="1714480" y="3055464"/>
            <a:ext cx="1341114" cy="477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s" sz="1600" dirty="0"/>
              <a:t>comisiones</a:t>
            </a:r>
          </a:p>
        </p:txBody>
      </p:sp>
      <p:sp>
        <p:nvSpPr>
          <p:cNvPr id="12" name="Shape 51"/>
          <p:cNvSpPr txBox="1"/>
          <p:nvPr/>
        </p:nvSpPr>
        <p:spPr>
          <a:xfrm>
            <a:off x="1571604" y="3912720"/>
            <a:ext cx="2143140" cy="50006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s" sz="1600" dirty="0"/>
              <a:t>relación docente - comisión</a:t>
            </a:r>
          </a:p>
        </p:txBody>
      </p:sp>
      <p:cxnSp>
        <p:nvCxnSpPr>
          <p:cNvPr id="13" name="Shape 52"/>
          <p:cNvCxnSpPr>
            <a:stCxn id="5" idx="3"/>
            <a:endCxn id="6" idx="1"/>
          </p:cNvCxnSpPr>
          <p:nvPr/>
        </p:nvCxnSpPr>
        <p:spPr>
          <a:xfrm flipV="1">
            <a:off x="4994537" y="3801474"/>
            <a:ext cx="2402291" cy="1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triangle" w="lg" len="lg"/>
            <a:tailEnd type="triangle" w="lg" len="lg"/>
          </a:ln>
        </p:spPr>
      </p:cxnSp>
      <p:sp>
        <p:nvSpPr>
          <p:cNvPr id="15" name="Shape 54"/>
          <p:cNvSpPr txBox="1"/>
          <p:nvPr/>
        </p:nvSpPr>
        <p:spPr>
          <a:xfrm>
            <a:off x="5143504" y="3055464"/>
            <a:ext cx="2204399" cy="477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s" sz="1600" dirty="0"/>
              <a:t>relación docente - comisión materia</a:t>
            </a:r>
          </a:p>
        </p:txBody>
      </p:sp>
      <p:sp>
        <p:nvSpPr>
          <p:cNvPr id="16" name="Shape 55"/>
          <p:cNvSpPr txBox="1"/>
          <p:nvPr/>
        </p:nvSpPr>
        <p:spPr>
          <a:xfrm>
            <a:off x="5286380" y="3912720"/>
            <a:ext cx="1836899" cy="477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s" sz="1600" dirty="0"/>
              <a:t>vínculo programa - plan docente</a:t>
            </a:r>
          </a:p>
        </p:txBody>
      </p:sp>
      <p:cxnSp>
        <p:nvCxnSpPr>
          <p:cNvPr id="17" name="Shape 56"/>
          <p:cNvCxnSpPr>
            <a:stCxn id="6" idx="2"/>
            <a:endCxn id="8" idx="0"/>
          </p:cNvCxnSpPr>
          <p:nvPr/>
        </p:nvCxnSpPr>
        <p:spPr>
          <a:xfrm rot="5400000">
            <a:off x="7463174" y="4855694"/>
            <a:ext cx="987875" cy="55134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8" name="Shape 57"/>
          <p:cNvCxnSpPr>
            <a:stCxn id="6" idx="2"/>
            <a:endCxn id="7" idx="0"/>
          </p:cNvCxnSpPr>
          <p:nvPr/>
        </p:nvCxnSpPr>
        <p:spPr>
          <a:xfrm rot="5400000">
            <a:off x="6078327" y="3470847"/>
            <a:ext cx="987875" cy="2824828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9" name="Shape 58"/>
          <p:cNvCxnSpPr>
            <a:stCxn id="8" idx="1"/>
            <a:endCxn id="7" idx="3"/>
          </p:cNvCxnSpPr>
          <p:nvPr/>
        </p:nvCxnSpPr>
        <p:spPr>
          <a:xfrm rot="10800000">
            <a:off x="5747700" y="5965049"/>
            <a:ext cx="1538944" cy="1588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0" name="Shape 59"/>
          <p:cNvSpPr txBox="1"/>
          <p:nvPr/>
        </p:nvSpPr>
        <p:spPr>
          <a:xfrm>
            <a:off x="6215074" y="4769976"/>
            <a:ext cx="2102400" cy="426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s" sz="1600" dirty="0"/>
              <a:t>programas presentados</a:t>
            </a:r>
          </a:p>
        </p:txBody>
      </p:sp>
      <p:sp>
        <p:nvSpPr>
          <p:cNvPr id="21" name="Shape 60"/>
          <p:cNvSpPr txBox="1"/>
          <p:nvPr/>
        </p:nvSpPr>
        <p:spPr>
          <a:xfrm>
            <a:off x="5804771" y="6006888"/>
            <a:ext cx="1567499" cy="477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s" sz="1600"/>
              <a:t>programas aprobados</a:t>
            </a:r>
          </a:p>
        </p:txBody>
      </p:sp>
      <p:sp>
        <p:nvSpPr>
          <p:cNvPr id="22" name="Shape 61"/>
          <p:cNvSpPr/>
          <p:nvPr/>
        </p:nvSpPr>
        <p:spPr>
          <a:xfrm>
            <a:off x="2786050" y="5377199"/>
            <a:ext cx="1175700" cy="11757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s" sz="1600" dirty="0"/>
              <a:t>Vista Pública de Plan Docente</a:t>
            </a:r>
          </a:p>
        </p:txBody>
      </p:sp>
      <p:cxnSp>
        <p:nvCxnSpPr>
          <p:cNvPr id="23" name="Shape 62"/>
          <p:cNvCxnSpPr>
            <a:stCxn id="5" idx="2"/>
            <a:endCxn id="22" idx="0"/>
          </p:cNvCxnSpPr>
          <p:nvPr/>
        </p:nvCxnSpPr>
        <p:spPr>
          <a:xfrm rot="5400000">
            <a:off x="3382065" y="4404622"/>
            <a:ext cx="964413" cy="980741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31" name="30 Rectángulo"/>
          <p:cNvSpPr/>
          <p:nvPr/>
        </p:nvSpPr>
        <p:spPr>
          <a:xfrm>
            <a:off x="857224" y="5357826"/>
            <a:ext cx="1285884" cy="1214446"/>
          </a:xfrm>
          <a:prstGeom prst="rect">
            <a:avLst/>
          </a:prstGeom>
          <a:solidFill>
            <a:schemeClr val="bg2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600" dirty="0" smtClean="0">
                <a:solidFill>
                  <a:schemeClr val="tx1"/>
                </a:solidFill>
              </a:rPr>
              <a:t>Biblioteca Digital</a:t>
            </a:r>
            <a:endParaRPr lang="es-AR" sz="1600" dirty="0">
              <a:solidFill>
                <a:schemeClr val="tx1"/>
              </a:solidFill>
            </a:endParaRPr>
          </a:p>
        </p:txBody>
      </p:sp>
      <p:cxnSp>
        <p:nvCxnSpPr>
          <p:cNvPr id="33" name="32 Conector recto de flecha"/>
          <p:cNvCxnSpPr>
            <a:stCxn id="5" idx="2"/>
            <a:endCxn id="31" idx="0"/>
          </p:cNvCxnSpPr>
          <p:nvPr/>
        </p:nvCxnSpPr>
        <p:spPr>
          <a:xfrm rot="5400000">
            <a:off x="2454884" y="3458069"/>
            <a:ext cx="945040" cy="2854475"/>
          </a:xfrm>
          <a:prstGeom prst="straightConnector1">
            <a:avLst/>
          </a:prstGeom>
          <a:ln w="19050">
            <a:solidFill>
              <a:srgbClr val="1F497D"/>
            </a:solidFill>
            <a:headEnd w="lg" len="lg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39 Rectángulo"/>
          <p:cNvSpPr/>
          <p:nvPr/>
        </p:nvSpPr>
        <p:spPr>
          <a:xfrm>
            <a:off x="2071670" y="1698142"/>
            <a:ext cx="1571636" cy="1000132"/>
          </a:xfrm>
          <a:prstGeom prst="rect">
            <a:avLst/>
          </a:prstGeom>
          <a:solidFill>
            <a:schemeClr val="bg2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600" dirty="0" smtClean="0">
                <a:solidFill>
                  <a:schemeClr val="tx1"/>
                </a:solidFill>
              </a:rPr>
              <a:t>Encuestas Estudiantiles</a:t>
            </a:r>
            <a:endParaRPr lang="es-AR" sz="1600" dirty="0">
              <a:solidFill>
                <a:schemeClr val="tx1"/>
              </a:solidFill>
            </a:endParaRPr>
          </a:p>
        </p:txBody>
      </p:sp>
      <p:cxnSp>
        <p:nvCxnSpPr>
          <p:cNvPr id="43" name="42 Conector recto de flecha"/>
          <p:cNvCxnSpPr>
            <a:stCxn id="5" idx="0"/>
            <a:endCxn id="40" idx="3"/>
          </p:cNvCxnSpPr>
          <p:nvPr/>
        </p:nvCxnSpPr>
        <p:spPr>
          <a:xfrm rot="16200000" flipV="1">
            <a:off x="3502997" y="2338518"/>
            <a:ext cx="991955" cy="711335"/>
          </a:xfrm>
          <a:prstGeom prst="straightConnector1">
            <a:avLst/>
          </a:prstGeom>
          <a:ln>
            <a:solidFill>
              <a:srgbClr val="1F497D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Conector recto de flecha"/>
          <p:cNvCxnSpPr>
            <a:stCxn id="4" idx="0"/>
            <a:endCxn id="40" idx="1"/>
          </p:cNvCxnSpPr>
          <p:nvPr/>
        </p:nvCxnSpPr>
        <p:spPr>
          <a:xfrm rot="5400000" flipH="1" flipV="1">
            <a:off x="1055723" y="2197677"/>
            <a:ext cx="1015416" cy="1016478"/>
          </a:xfrm>
          <a:prstGeom prst="straightConnector1">
            <a:avLst/>
          </a:prstGeom>
          <a:ln>
            <a:solidFill>
              <a:srgbClr val="1F497D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Rectángulo"/>
          <p:cNvSpPr/>
          <p:nvPr/>
        </p:nvSpPr>
        <p:spPr>
          <a:xfrm>
            <a:off x="5072066" y="1714488"/>
            <a:ext cx="1571636" cy="1000132"/>
          </a:xfrm>
          <a:prstGeom prst="rect">
            <a:avLst/>
          </a:prstGeom>
          <a:solidFill>
            <a:schemeClr val="bg2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600" dirty="0" smtClean="0">
                <a:solidFill>
                  <a:schemeClr val="tx1"/>
                </a:solidFill>
              </a:rPr>
              <a:t>Sistema de Sueldos</a:t>
            </a:r>
            <a:endParaRPr lang="es-AR" sz="1600" dirty="0">
              <a:solidFill>
                <a:schemeClr val="tx1"/>
              </a:solidFill>
            </a:endParaRPr>
          </a:p>
        </p:txBody>
      </p:sp>
      <p:cxnSp>
        <p:nvCxnSpPr>
          <p:cNvPr id="30" name="29 Conector recto de flecha"/>
          <p:cNvCxnSpPr>
            <a:stCxn id="28" idx="1"/>
            <a:endCxn id="5" idx="0"/>
          </p:cNvCxnSpPr>
          <p:nvPr/>
        </p:nvCxnSpPr>
        <p:spPr>
          <a:xfrm rot="10800000" flipV="1">
            <a:off x="4354642" y="2214553"/>
            <a:ext cx="717425" cy="975609"/>
          </a:xfrm>
          <a:prstGeom prst="straightConnector1">
            <a:avLst/>
          </a:prstGeom>
          <a:ln cmpd="sng">
            <a:solidFill>
              <a:srgbClr val="1F497D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Interacción con SIU-Guaraní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414340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AR" sz="3200" dirty="0" smtClean="0"/>
              <a:t>Procesos</a:t>
            </a:r>
          </a:p>
          <a:p>
            <a:pPr>
              <a:buNone/>
            </a:pPr>
            <a:endParaRPr lang="es-AR" sz="3200" dirty="0" smtClean="0"/>
          </a:p>
          <a:p>
            <a:r>
              <a:rPr lang="es-AR" sz="3200" dirty="0" smtClean="0"/>
              <a:t>Generación de comisiones en Guaraní. </a:t>
            </a:r>
          </a:p>
          <a:p>
            <a:r>
              <a:rPr lang="es-AR" sz="3200" dirty="0" smtClean="0"/>
              <a:t>Importación de comisiones Guaraní en Plan Docente. </a:t>
            </a:r>
          </a:p>
          <a:p>
            <a:r>
              <a:rPr lang="es-AR" sz="3200" dirty="0" smtClean="0"/>
              <a:t>Importación de Plan Docente (Docentes – Comisión) en Guaraní. </a:t>
            </a:r>
          </a:p>
          <a:p>
            <a:endParaRPr lang="es-AR" sz="3200" dirty="0" smtClean="0"/>
          </a:p>
          <a:p>
            <a:endParaRPr lang="es-AR" sz="3200" dirty="0" smtClean="0"/>
          </a:p>
          <a:p>
            <a:endParaRPr lang="es-AR" sz="32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Interacción con SIU-Guaraní</a:t>
            </a:r>
            <a:endParaRPr lang="es-ES" dirty="0"/>
          </a:p>
        </p:txBody>
      </p:sp>
      <p:sp>
        <p:nvSpPr>
          <p:cNvPr id="4" name="3 Marcador de contenido"/>
          <p:cNvSpPr txBox="1">
            <a:spLocks noGrp="1"/>
          </p:cNvSpPr>
          <p:nvPr>
            <p:ph idx="1"/>
          </p:nvPr>
        </p:nvSpPr>
        <p:spPr>
          <a:xfrm>
            <a:off x="485804" y="2285992"/>
            <a:ext cx="8229600" cy="393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s-ES_tradnl" sz="3200" dirty="0" smtClean="0"/>
              <a:t>Esto nos permite:</a:t>
            </a:r>
          </a:p>
          <a:p>
            <a:pPr>
              <a:buNone/>
            </a:pPr>
            <a:endParaRPr lang="es-ES_tradnl" sz="3200" dirty="0" smtClean="0"/>
          </a:p>
          <a:p>
            <a:pPr>
              <a:buFont typeface="Arial" pitchFamily="34" charset="0"/>
              <a:buChar char="•"/>
            </a:pPr>
            <a:r>
              <a:rPr lang="es-AR" sz="3200" dirty="0" smtClean="0"/>
              <a:t>Mantener actualizada la planta docente en Guaraní</a:t>
            </a:r>
          </a:p>
          <a:p>
            <a:pPr>
              <a:buFont typeface="Arial" pitchFamily="34" charset="0"/>
              <a:buChar char="•"/>
            </a:pPr>
            <a:r>
              <a:rPr lang="es-AR" sz="3200" dirty="0" smtClean="0"/>
              <a:t>Crear automáticamente las </a:t>
            </a:r>
            <a:r>
              <a:rPr lang="es-AR" sz="3200" smtClean="0"/>
              <a:t>cuentas </a:t>
            </a:r>
            <a:r>
              <a:rPr lang="es-AR" sz="3200" smtClean="0"/>
              <a:t>docentes en Guaraní </a:t>
            </a:r>
            <a:r>
              <a:rPr lang="es-AR" sz="3200" dirty="0" smtClean="0"/>
              <a:t>(personalización UNSL).</a:t>
            </a:r>
          </a:p>
          <a:p>
            <a:endParaRPr lang="es-ES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081991" y="3075057"/>
            <a:ext cx="49800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4000" dirty="0" smtClean="0"/>
              <a:t>Ejemplos de pantallas</a:t>
            </a:r>
            <a:endParaRPr lang="es-ES" sz="4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0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8505"/>
            <a:ext cx="9144000" cy="5140990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3071802" y="6143644"/>
            <a:ext cx="2950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Pantalla de un plan de área</a:t>
            </a:r>
            <a:endParaRPr lang="es-E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4486</TotalTime>
  <Words>268</Words>
  <Application>Microsoft Office PowerPoint</Application>
  <PresentationFormat>Presentación en pantalla (4:3)</PresentationFormat>
  <Paragraphs>56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14</vt:i4>
      </vt:variant>
    </vt:vector>
  </HeadingPairs>
  <TitlesOfParts>
    <vt:vector size="16" baseType="lpstr">
      <vt:lpstr>Flujo</vt:lpstr>
      <vt:lpstr>1_Flujo</vt:lpstr>
      <vt:lpstr>Gestión Descentralizada de Plan Docente</vt:lpstr>
      <vt:lpstr>Plan Docente</vt:lpstr>
      <vt:lpstr>Plan Docente</vt:lpstr>
      <vt:lpstr>Plan Docente</vt:lpstr>
      <vt:lpstr>Interacción con otros sistemas</vt:lpstr>
      <vt:lpstr>Interacción con SIU-Guaraní</vt:lpstr>
      <vt:lpstr>Interacción con SIU-Guaraní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</vt:vector>
  </TitlesOfParts>
  <Company>PERSONAL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de Plan Docente</dc:title>
  <dc:creator>Marcelo Morales</dc:creator>
  <cp:lastModifiedBy>Marcelo Morales</cp:lastModifiedBy>
  <cp:revision>56</cp:revision>
  <dcterms:created xsi:type="dcterms:W3CDTF">2015-04-07T13:01:52Z</dcterms:created>
  <dcterms:modified xsi:type="dcterms:W3CDTF">2015-04-24T11:32:24Z</dcterms:modified>
</cp:coreProperties>
</file>