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3" r:id="rId3"/>
    <p:sldMasterId id="2147483654" r:id="rId4"/>
    <p:sldMasterId id="2147483655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8" r:id="rId16"/>
    <p:sldMasterId id="2147483669" r:id="rId17"/>
    <p:sldMasterId id="2147483670" r:id="rId18"/>
    <p:sldMasterId id="2147483671" r:id="rId19"/>
    <p:sldMasterId id="2147483672" r:id="rId20"/>
    <p:sldMasterId id="2147483673" r:id="rId21"/>
    <p:sldMasterId id="2147483674" r:id="rId22"/>
  </p:sldMasterIdLst>
  <p:notesMasterIdLst>
    <p:notesMasterId r:id="rId40"/>
  </p:notesMasterIdLst>
  <p:handoutMasterIdLst>
    <p:handoutMasterId r:id="rId41"/>
  </p:handoutMasterIdLst>
  <p:sldIdLst>
    <p:sldId id="556" r:id="rId23"/>
    <p:sldId id="564" r:id="rId24"/>
    <p:sldId id="617" r:id="rId25"/>
    <p:sldId id="618" r:id="rId26"/>
    <p:sldId id="621" r:id="rId27"/>
    <p:sldId id="622" r:id="rId28"/>
    <p:sldId id="624" r:id="rId29"/>
    <p:sldId id="641" r:id="rId30"/>
    <p:sldId id="625" r:id="rId31"/>
    <p:sldId id="626" r:id="rId32"/>
    <p:sldId id="628" r:id="rId33"/>
    <p:sldId id="627" r:id="rId34"/>
    <p:sldId id="642" r:id="rId35"/>
    <p:sldId id="623" r:id="rId36"/>
    <p:sldId id="632" r:id="rId37"/>
    <p:sldId id="635" r:id="rId38"/>
    <p:sldId id="643" r:id="rId39"/>
  </p:sldIdLst>
  <p:sldSz cx="9144000" cy="6858000" type="screen4x3"/>
  <p:notesSz cx="6858000" cy="91440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oy.fernandez" initials="e" lastIdx="0" clrIdx="0">
    <p:extLst>
      <p:ext uri="{19B8F6BF-5375-455C-9EA6-DF929625EA0E}">
        <p15:presenceInfo xmlns:p15="http://schemas.microsoft.com/office/powerpoint/2012/main" userId="eloy.fernand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800080"/>
    <a:srgbClr val="24406E"/>
    <a:srgbClr val="336600"/>
    <a:srgbClr val="006600"/>
    <a:srgbClr val="660066"/>
    <a:srgbClr val="3965AD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9557" autoAdjust="0"/>
  </p:normalViewPr>
  <p:slideViewPr>
    <p:cSldViewPr>
      <p:cViewPr varScale="1">
        <p:scale>
          <a:sx n="92" d="100"/>
          <a:sy n="92" d="100"/>
        </p:scale>
        <p:origin x="36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212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050E59-3B08-449A-94D1-A48C82E944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45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67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62C88F-CCBD-4545-9E01-3245D333A7B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7542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73DD44-52AE-40E4-A847-A6DE7429586B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4471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10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9542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11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719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12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4688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13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3917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14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142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15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5288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16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7262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17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7542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2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450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3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639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4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9413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5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15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6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8134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7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2468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8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010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0CA3B8-6C77-435F-B64C-D0DCBF4493E4}" type="slidenum">
              <a:rPr lang="es-ES_tradnl" smtClean="0"/>
              <a:pPr/>
              <a:t>9</a:t>
            </a:fld>
            <a:endParaRPr lang="es-ES_tradnl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142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3238-8D3B-4E8A-8187-C4C554087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B8DBB-0AE5-4E45-81D7-FB3941FFE8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908050"/>
            <a:ext cx="2286000" cy="4989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908050"/>
            <a:ext cx="6705600" cy="4989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960812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844675"/>
            <a:ext cx="39624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C3848-136E-40B6-831B-19CF8AB038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125538"/>
            <a:ext cx="2178050" cy="5000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25538"/>
            <a:ext cx="6383337" cy="5000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5F038-BF12-436F-9DC8-BEA8230E1C0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2133600"/>
            <a:ext cx="37338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7338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4678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4678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11188" y="1844675"/>
            <a:ext cx="3960812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4400" y="1844675"/>
            <a:ext cx="39624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15125" y="1125538"/>
            <a:ext cx="2178050" cy="50006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79388" y="1125538"/>
            <a:ext cx="6383337" cy="50006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DBFE-ABDF-4D31-89AD-4DB252C271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632B-5764-416C-B854-3E40580F06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4BA91-C1AC-4ADA-A500-B08F0B0B79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BBDA4-5222-46C9-A623-DF03F5F8316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1BB2-C727-4F86-9713-EBDD91ACF2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0B612-07E9-439E-887E-95A74814ED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A6D23-2C85-4E64-8CAF-1B174B8957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F8908-BF04-4EE9-9A54-0062B49154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C9BFD-A115-4647-AB93-07D6A6DCBC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4E54-306B-421E-971E-1ECC339B4A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18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397E-2B02-4DB1-80C2-60B3F1D202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64663-9A02-4426-86C7-8A03F66EBE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12F56-B5A2-4047-B8B2-A7BCEBC71A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196F3-AADA-4B1A-956B-B81CFCC216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A181D-1F89-4C2D-BB76-12888F29C54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CDEE-A425-47DD-BFDA-087E4A9FA14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55192-224A-4405-8D23-74EED324A7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04A86-92AD-4932-968E-90EEFBFE27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F6A6D-7419-48D4-9CA5-49B31E7058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8DCCD-6E5D-4742-8840-2A9A20DE76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02072-A160-4C67-A280-3D642D0B8B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118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8D4E-4B23-45EC-B075-3CCBDF70F9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604F1-34E6-41E2-B985-1FEFD52838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5070C-7345-4FAB-B107-8E711F8C78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0E364-5B49-4684-9253-36A4AB4F33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545DC-7BB4-4EDD-BC34-F5A6A63C38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1432A-1BD0-4B48-8FA9-70ABFBE2AC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88EE-DC57-4558-B9D0-0C1F9270B0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579E-3074-41A3-BE62-D8FCF90092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B18A-0AFC-4E20-AB79-6FD9C97B3C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EB76F-0171-442A-9CCD-1193FCC503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724B4-B0F3-4630-A13A-C7CD309616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CCC1-F088-4BCE-8995-9475AC45C30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1837A-7FF9-43D4-AD58-37B59AD549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765175"/>
            <a:ext cx="2286000" cy="53609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765175"/>
            <a:ext cx="6705600" cy="53609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908050"/>
            <a:ext cx="2286000" cy="498951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908050"/>
            <a:ext cx="6705600" cy="498951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455613"/>
            <a:ext cx="2286000" cy="56705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0" y="455613"/>
            <a:ext cx="6705600" cy="56705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52B-9AC6-48E3-82A5-CDB494CFAF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2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32303-71FE-4E03-A121-6AF5997C9E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7855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785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6248400" cy="6858000"/>
          </a:xfrm>
          <a:prstGeom prst="rect">
            <a:avLst/>
          </a:prstGeom>
          <a:gradFill rotWithShape="0">
            <a:gsLst>
              <a:gs pos="0">
                <a:srgbClr val="0055BF"/>
              </a:gs>
              <a:gs pos="100000">
                <a:srgbClr val="6DB5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447800" cy="6858000"/>
          </a:xfrm>
          <a:prstGeom prst="rect">
            <a:avLst/>
          </a:prstGeom>
          <a:gradFill rotWithShape="0">
            <a:gsLst>
              <a:gs pos="0">
                <a:srgbClr val="0055BF"/>
              </a:gs>
              <a:gs pos="100000">
                <a:srgbClr val="B313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48400" y="0"/>
            <a:ext cx="2895600" cy="6858000"/>
          </a:xfrm>
          <a:prstGeom prst="rect">
            <a:avLst/>
          </a:prstGeom>
          <a:gradFill rotWithShape="0">
            <a:gsLst>
              <a:gs pos="0">
                <a:srgbClr val="6DB5FF"/>
              </a:gs>
              <a:gs pos="100000">
                <a:srgbClr val="0055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48600" y="0"/>
            <a:ext cx="457200" cy="6858000"/>
          </a:xfrm>
          <a:prstGeom prst="rect">
            <a:avLst/>
          </a:prstGeom>
          <a:gradFill rotWithShape="0">
            <a:gsLst>
              <a:gs pos="0">
                <a:srgbClr val="0055BF"/>
              </a:gs>
              <a:gs pos="100000">
                <a:srgbClr val="B3137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692275" y="0"/>
            <a:ext cx="1295400" cy="6858000"/>
          </a:xfrm>
          <a:prstGeom prst="rect">
            <a:avLst/>
          </a:prstGeom>
          <a:gradFill rotWithShape="0">
            <a:gsLst>
              <a:gs pos="0">
                <a:srgbClr val="B3137F"/>
              </a:gs>
              <a:gs pos="100000">
                <a:srgbClr val="0055B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334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6388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8510588" y="6021388"/>
            <a:ext cx="309562" cy="307975"/>
            <a:chOff x="5316" y="3793"/>
            <a:chExt cx="240" cy="240"/>
          </a:xfrm>
        </p:grpSpPr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5316" y="3937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5460" y="3937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auto">
            <a:xfrm>
              <a:off x="5460" y="3793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609600" y="944563"/>
            <a:ext cx="2378075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611188" y="1787525"/>
            <a:ext cx="7391400" cy="533400"/>
          </a:xfrm>
          <a:prstGeom prst="rect">
            <a:avLst/>
          </a:prstGeom>
          <a:solidFill>
            <a:srgbClr val="0055B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11188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8001000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 flipV="1">
            <a:off x="8510588" y="4200525"/>
            <a:ext cx="309562" cy="309563"/>
            <a:chOff x="5329" y="2341"/>
            <a:chExt cx="240" cy="240"/>
          </a:xfrm>
        </p:grpSpPr>
        <p:sp>
          <p:nvSpPr>
            <p:cNvPr id="24" name="Rectangle 24"/>
            <p:cNvSpPr>
              <a:spLocks noChangeArrowheads="1"/>
            </p:cNvSpPr>
            <p:nvPr userDrawn="1"/>
          </p:nvSpPr>
          <p:spPr bwMode="auto">
            <a:xfrm flipV="1">
              <a:off x="5329" y="2485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5"/>
            <p:cNvSpPr>
              <a:spLocks noChangeArrowheads="1"/>
            </p:cNvSpPr>
            <p:nvPr userDrawn="1"/>
          </p:nvSpPr>
          <p:spPr bwMode="auto">
            <a:xfrm flipV="1">
              <a:off x="5473" y="2485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6"/>
            <p:cNvSpPr>
              <a:spLocks noChangeArrowheads="1"/>
            </p:cNvSpPr>
            <p:nvPr userDrawn="1"/>
          </p:nvSpPr>
          <p:spPr bwMode="auto">
            <a:xfrm flipV="1">
              <a:off x="5473" y="2341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 flipH="1" flipV="1">
            <a:off x="3059113" y="4200525"/>
            <a:ext cx="309562" cy="309563"/>
            <a:chOff x="5329" y="2341"/>
            <a:chExt cx="240" cy="240"/>
          </a:xfrm>
        </p:grpSpPr>
        <p:sp>
          <p:nvSpPr>
            <p:cNvPr id="28" name="Rectangle 28"/>
            <p:cNvSpPr>
              <a:spLocks noChangeArrowheads="1"/>
            </p:cNvSpPr>
            <p:nvPr userDrawn="1"/>
          </p:nvSpPr>
          <p:spPr bwMode="auto">
            <a:xfrm flipV="1">
              <a:off x="5329" y="2485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9"/>
            <p:cNvSpPr>
              <a:spLocks noChangeArrowheads="1"/>
            </p:cNvSpPr>
            <p:nvPr userDrawn="1"/>
          </p:nvSpPr>
          <p:spPr bwMode="auto">
            <a:xfrm flipV="1">
              <a:off x="5473" y="2485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0"/>
            <p:cNvSpPr>
              <a:spLocks noChangeArrowheads="1"/>
            </p:cNvSpPr>
            <p:nvPr userDrawn="1"/>
          </p:nvSpPr>
          <p:spPr bwMode="auto">
            <a:xfrm flipV="1">
              <a:off x="5473" y="2341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/>
        </p:nvGrpSpPr>
        <p:grpSpPr bwMode="auto">
          <a:xfrm rot="5400000">
            <a:off x="3057526" y="6021387"/>
            <a:ext cx="309562" cy="309563"/>
            <a:chOff x="5329" y="2341"/>
            <a:chExt cx="240" cy="240"/>
          </a:xfrm>
        </p:grpSpPr>
        <p:sp>
          <p:nvSpPr>
            <p:cNvPr id="32" name="Rectangle 32"/>
            <p:cNvSpPr>
              <a:spLocks noChangeArrowheads="1"/>
            </p:cNvSpPr>
            <p:nvPr userDrawn="1"/>
          </p:nvSpPr>
          <p:spPr bwMode="auto">
            <a:xfrm flipV="1">
              <a:off x="5329" y="2481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3"/>
            <p:cNvSpPr>
              <a:spLocks noChangeArrowheads="1"/>
            </p:cNvSpPr>
            <p:nvPr userDrawn="1"/>
          </p:nvSpPr>
          <p:spPr bwMode="auto">
            <a:xfrm flipV="1">
              <a:off x="5473" y="2481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4"/>
            <p:cNvSpPr>
              <a:spLocks noChangeArrowheads="1"/>
            </p:cNvSpPr>
            <p:nvPr userDrawn="1"/>
          </p:nvSpPr>
          <p:spPr bwMode="auto">
            <a:xfrm flipV="1">
              <a:off x="5473" y="2337"/>
              <a:ext cx="96" cy="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933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4213" y="995363"/>
            <a:ext cx="2357437" cy="533400"/>
          </a:xfrm>
        </p:spPr>
        <p:txBody>
          <a:bodyPr/>
          <a:lstStyle>
            <a:lvl1pPr>
              <a:defRPr sz="1800" b="0" i="0">
                <a:solidFill>
                  <a:srgbClr val="3333FF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aquí para insertar Título</a:t>
            </a:r>
          </a:p>
        </p:txBody>
      </p:sp>
      <p:sp>
        <p:nvSpPr>
          <p:cNvPr id="26933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858963"/>
            <a:ext cx="7315200" cy="376237"/>
          </a:xfrm>
        </p:spPr>
        <p:txBody>
          <a:bodyPr anchor="ctr"/>
          <a:lstStyle>
            <a:lvl1pPr marL="0" indent="0">
              <a:buFont typeface="Webdings" pitchFamily="18" charset="2"/>
              <a:buNone/>
              <a:defRPr sz="2100" b="1" i="1">
                <a:solidFill>
                  <a:srgbClr val="3333FF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aquí para insertar Subtítulo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50938" y="1628775"/>
            <a:ext cx="3836987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0325" y="1628775"/>
            <a:ext cx="3838575" cy="4757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3915-E59F-4045-98C9-BBA7464A13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38975" y="985838"/>
            <a:ext cx="1962150" cy="54006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50938" y="985838"/>
            <a:ext cx="5735637" cy="54006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D8CE-68C8-4711-A193-40CFC763A5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0F2A-7D44-4170-882C-E904F44AA3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F8AE6-81AB-45A5-91B5-C2E43F2DD20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D183-D392-44FD-ACEC-5D366CEF80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E5FCF-9DFC-400A-9B0C-C9D6F9C5FE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E426-E4DE-44B3-B297-91825602BB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E902-D3E7-46A0-A91F-87F48B413B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8CBE-B4FF-429B-8447-C196ECA8A1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2B4C4-6326-48AE-A9D4-953495C840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D5C7-6575-45A6-8DF9-E01F09BE0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DDB65-48D0-4D77-99CB-B1317DC180B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88F66-6BD8-4459-AA22-1EB152DE78A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CECC3-4549-461B-9266-DC8463A0E5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B71A9-22BD-4B0C-BCE4-4D70F0A565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2B0A-D923-4106-ADEF-160DA91587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2500" y="1752600"/>
            <a:ext cx="40005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6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7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2.jpe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9FA1D43-5BF9-4226-8DF7-F8DB4F26A3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2" r:id="rId1"/>
    <p:sldLayoutId id="2147485383" r:id="rId2"/>
    <p:sldLayoutId id="2147485384" r:id="rId3"/>
    <p:sldLayoutId id="2147485385" r:id="rId4"/>
    <p:sldLayoutId id="2147485386" r:id="rId5"/>
    <p:sldLayoutId id="2147485387" r:id="rId6"/>
    <p:sldLayoutId id="2147485388" r:id="rId7"/>
    <p:sldLayoutId id="2147485389" r:id="rId8"/>
    <p:sldLayoutId id="2147485390" r:id="rId9"/>
    <p:sldLayoutId id="2147485391" r:id="rId10"/>
    <p:sldLayoutId id="2147485392" r:id="rId11"/>
    <p:sldLayoutId id="214748539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ttingsgraphic_card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44675"/>
            <a:ext cx="8785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bannersegauditoria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71550" y="0"/>
            <a:ext cx="71437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25538"/>
            <a:ext cx="8713787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807561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rgbClr val="FF99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 cstate="print"/>
          <a:srcRect t="10104"/>
          <a:stretch>
            <a:fillRect/>
          </a:stretch>
        </p:blipFill>
        <p:spPr bwMode="auto">
          <a:xfrm>
            <a:off x="5867400" y="42863"/>
            <a:ext cx="3276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2951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s-ES_tradnl" sz="3800">
              <a:solidFill>
                <a:schemeClr val="bg1"/>
              </a:solidFill>
            </a:endParaRPr>
          </a:p>
        </p:txBody>
      </p:sp>
      <p:pic>
        <p:nvPicPr>
          <p:cNvPr id="11269" name="Picture 6" descr="settingsgraphic_lich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573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92" r:id="rId1"/>
    <p:sldLayoutId id="2147485493" r:id="rId2"/>
    <p:sldLayoutId id="2147485494" r:id="rId3"/>
    <p:sldLayoutId id="2147485495" r:id="rId4"/>
    <p:sldLayoutId id="2147485496" r:id="rId5"/>
    <p:sldLayoutId id="2147485497" r:id="rId6"/>
    <p:sldLayoutId id="2147485498" r:id="rId7"/>
    <p:sldLayoutId id="2147485499" r:id="rId8"/>
    <p:sldLayoutId id="2147485500" r:id="rId9"/>
    <p:sldLayoutId id="2147485501" r:id="rId10"/>
    <p:sldLayoutId id="214748550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133600"/>
            <a:ext cx="76200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744538" cy="6858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0" tIns="45714" rIns="91430" bIns="45714" anchor="ctr"/>
          <a:lstStyle/>
          <a:p>
            <a:pPr algn="l"/>
            <a:endParaRPr lang="es-AR" sz="1800"/>
          </a:p>
        </p:txBody>
      </p:sp>
      <p:sp>
        <p:nvSpPr>
          <p:cNvPr id="12292" name="Freeform 5"/>
          <p:cNvSpPr>
            <a:spLocks/>
          </p:cNvSpPr>
          <p:nvPr/>
        </p:nvSpPr>
        <p:spPr bwMode="auto">
          <a:xfrm>
            <a:off x="381000" y="0"/>
            <a:ext cx="2667000" cy="1114425"/>
          </a:xfrm>
          <a:custGeom>
            <a:avLst/>
            <a:gdLst>
              <a:gd name="T0" fmla="*/ 2147483647 w 1728"/>
              <a:gd name="T1" fmla="*/ 0 h 735"/>
              <a:gd name="T2" fmla="*/ 2147483647 w 1728"/>
              <a:gd name="T3" fmla="*/ 2147483647 h 735"/>
              <a:gd name="T4" fmla="*/ 2147483647 w 1728"/>
              <a:gd name="T5" fmla="*/ 2147483647 h 735"/>
              <a:gd name="T6" fmla="*/ 2147483647 w 1728"/>
              <a:gd name="T7" fmla="*/ 2147483647 h 735"/>
              <a:gd name="T8" fmla="*/ 2147483647 w 1728"/>
              <a:gd name="T9" fmla="*/ 2147483647 h 735"/>
              <a:gd name="T10" fmla="*/ 2147483647 w 1728"/>
              <a:gd name="T11" fmla="*/ 2147483647 h 735"/>
              <a:gd name="T12" fmla="*/ 2147483647 w 1728"/>
              <a:gd name="T13" fmla="*/ 2147483647 h 735"/>
              <a:gd name="T14" fmla="*/ 2147483647 w 1728"/>
              <a:gd name="T15" fmla="*/ 2147483647 h 735"/>
              <a:gd name="T16" fmla="*/ 2147483647 w 1728"/>
              <a:gd name="T17" fmla="*/ 2147483647 h 735"/>
              <a:gd name="T18" fmla="*/ 0 w 1728"/>
              <a:gd name="T19" fmla="*/ 2147483647 h 735"/>
              <a:gd name="T20" fmla="*/ 0 w 1728"/>
              <a:gd name="T21" fmla="*/ 2147483647 h 735"/>
              <a:gd name="T22" fmla="*/ 0 w 1728"/>
              <a:gd name="T23" fmla="*/ 0 h 735"/>
              <a:gd name="T24" fmla="*/ 2147483647 w 1728"/>
              <a:gd name="T25" fmla="*/ 0 h 7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728"/>
              <a:gd name="T40" fmla="*/ 0 h 735"/>
              <a:gd name="T41" fmla="*/ 1728 w 1728"/>
              <a:gd name="T42" fmla="*/ 735 h 73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728" h="735">
                <a:moveTo>
                  <a:pt x="1728" y="0"/>
                </a:moveTo>
                <a:lnTo>
                  <a:pt x="1728" y="480"/>
                </a:lnTo>
                <a:lnTo>
                  <a:pt x="380" y="482"/>
                </a:lnTo>
                <a:lnTo>
                  <a:pt x="354" y="480"/>
                </a:lnTo>
                <a:lnTo>
                  <a:pt x="308" y="489"/>
                </a:lnTo>
                <a:cubicBezTo>
                  <a:pt x="290" y="498"/>
                  <a:pt x="263" y="513"/>
                  <a:pt x="246" y="531"/>
                </a:cubicBezTo>
                <a:cubicBezTo>
                  <a:pt x="229" y="549"/>
                  <a:pt x="215" y="574"/>
                  <a:pt x="206" y="597"/>
                </a:cubicBezTo>
                <a:cubicBezTo>
                  <a:pt x="197" y="620"/>
                  <a:pt x="194" y="643"/>
                  <a:pt x="192" y="666"/>
                </a:cubicBezTo>
                <a:lnTo>
                  <a:pt x="192" y="735"/>
                </a:lnTo>
                <a:lnTo>
                  <a:pt x="0" y="735"/>
                </a:lnTo>
                <a:lnTo>
                  <a:pt x="0" y="480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0" tIns="45714" rIns="91430" bIns="45714"/>
          <a:lstStyle/>
          <a:p>
            <a:endParaRPr lang="es-ES_tradnl"/>
          </a:p>
        </p:txBody>
      </p:sp>
      <p:grpSp>
        <p:nvGrpSpPr>
          <p:cNvPr id="12293" name="Group 6"/>
          <p:cNvGrpSpPr>
            <a:grpSpLocks/>
          </p:cNvGrpSpPr>
          <p:nvPr/>
        </p:nvGrpSpPr>
        <p:grpSpPr bwMode="auto">
          <a:xfrm>
            <a:off x="452438" y="1204913"/>
            <a:ext cx="8304212" cy="431800"/>
            <a:chOff x="144" y="1248"/>
            <a:chExt cx="4656" cy="201"/>
          </a:xfrm>
        </p:grpSpPr>
        <p:sp>
          <p:nvSpPr>
            <p:cNvPr id="12301" name="AutoShape 7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4" rIns="91430" bIns="45714" anchor="ctr"/>
            <a:lstStyle/>
            <a:p>
              <a:pPr algn="l"/>
              <a:endParaRPr lang="es-AR" sz="1800"/>
            </a:p>
          </p:txBody>
        </p:sp>
        <p:sp>
          <p:nvSpPr>
            <p:cNvPr id="12302" name="AutoShape 8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 anchor="ctr"/>
            <a:lstStyle/>
            <a:p>
              <a:pPr algn="l"/>
              <a:endParaRPr lang="es-AR" sz="1800"/>
            </a:p>
          </p:txBody>
        </p:sp>
      </p:grpSp>
      <p:sp>
        <p:nvSpPr>
          <p:cNvPr id="819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90800" y="64008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076700" y="412750"/>
            <a:ext cx="3713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AR" sz="2000" b="1" smtClean="0"/>
              <a:t>Universidad de Buenos Aires</a:t>
            </a:r>
            <a:endParaRPr lang="es-ES" sz="2000" b="1" smtClean="0"/>
          </a:p>
        </p:txBody>
      </p:sp>
      <p:pic>
        <p:nvPicPr>
          <p:cNvPr id="12296" name="Picture 11" descr="ub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93050" y="2222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Line 11"/>
          <p:cNvSpPr>
            <a:spLocks noChangeShapeType="1"/>
          </p:cNvSpPr>
          <p:nvPr/>
        </p:nvSpPr>
        <p:spPr bwMode="auto">
          <a:xfrm>
            <a:off x="908050" y="6461125"/>
            <a:ext cx="7920038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  <p:sp>
        <p:nvSpPr>
          <p:cNvPr id="1229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12299" name="Picture 13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5902325"/>
            <a:ext cx="1657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608513" y="6453188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sz="1200">
                <a:solidFill>
                  <a:schemeClr val="accent2"/>
                </a:solidFill>
                <a:latin typeface="Verdana" pitchFamily="34" charset="0"/>
              </a:rPr>
              <a:t>Secretaría de Hacienda y Administración</a:t>
            </a:r>
          </a:p>
          <a:p>
            <a:pPr algn="r"/>
            <a:r>
              <a:rPr lang="es-ES" sz="1200">
                <a:solidFill>
                  <a:schemeClr val="accent2"/>
                </a:solidFill>
                <a:latin typeface="Verdana" pitchFamily="34" charset="0"/>
              </a:rPr>
              <a:t>Dirección de Proyectos de Sistemas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ettingsgraphic_card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44675"/>
            <a:ext cx="8785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125538"/>
            <a:ext cx="8713787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53882" dir="2700000" algn="ctr" rotWithShape="0">
              <a:srgbClr val="5F5F5F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44675"/>
            <a:ext cx="8075612" cy="428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14" cstate="print"/>
          <a:srcRect t="17693" b="25722"/>
          <a:stretch>
            <a:fillRect/>
          </a:stretch>
        </p:blipFill>
        <p:spPr bwMode="auto">
          <a:xfrm>
            <a:off x="179388" y="115888"/>
            <a:ext cx="3527425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188913"/>
            <a:ext cx="4284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14" r:id="rId1"/>
    <p:sldLayoutId id="2147485515" r:id="rId2"/>
    <p:sldLayoutId id="2147485516" r:id="rId3"/>
    <p:sldLayoutId id="2147485517" r:id="rId4"/>
    <p:sldLayoutId id="2147485518" r:id="rId5"/>
    <p:sldLayoutId id="2147485519" r:id="rId6"/>
    <p:sldLayoutId id="2147485520" r:id="rId7"/>
    <p:sldLayoutId id="2147485521" r:id="rId8"/>
    <p:sldLayoutId id="2147485522" r:id="rId9"/>
    <p:sldLayoutId id="2147485523" r:id="rId10"/>
    <p:sldLayoutId id="21474855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5F5F5F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4348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AR" sz="1800"/>
            </a:p>
          </p:txBody>
        </p:sp>
        <p:sp>
          <p:nvSpPr>
            <p:cNvPr id="14349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336699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s-ES_tradnl"/>
            </a:p>
          </p:txBody>
        </p:sp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300038" y="1052513"/>
            <a:ext cx="8304212" cy="431800"/>
            <a:chOff x="144" y="1248"/>
            <a:chExt cx="4656" cy="201"/>
          </a:xfrm>
        </p:grpSpPr>
        <p:sp>
          <p:nvSpPr>
            <p:cNvPr id="14346" name="AutoShape 7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AR" sz="1800"/>
            </a:p>
          </p:txBody>
        </p:sp>
        <p:sp>
          <p:nvSpPr>
            <p:cNvPr id="14347" name="AutoShape 8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AR" sz="1800"/>
            </a:p>
          </p:txBody>
        </p:sp>
      </p:grpSp>
      <p:sp>
        <p:nvSpPr>
          <p:cNvPr id="1434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3393A47-B520-484B-8A52-ED9E825EB5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897313" y="500063"/>
            <a:ext cx="3817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AR" sz="1800" smtClean="0">
                <a:latin typeface="Arial Black" pitchFamily="34" charset="0"/>
              </a:rPr>
              <a:t>Universidad de Buenos Aires</a:t>
            </a:r>
            <a:endParaRPr lang="es-ES" sz="1800" smtClean="0">
              <a:latin typeface="Arial Black" pitchFamily="34" charset="0"/>
            </a:endParaRPr>
          </a:p>
        </p:txBody>
      </p:sp>
      <p:pic>
        <p:nvPicPr>
          <p:cNvPr id="14345" name="Picture 11" descr="ub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698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26" r:id="rId2"/>
    <p:sldLayoutId id="2147485527" r:id="rId3"/>
    <p:sldLayoutId id="2147485528" r:id="rId4"/>
    <p:sldLayoutId id="2147485529" r:id="rId5"/>
    <p:sldLayoutId id="2147485530" r:id="rId6"/>
    <p:sldLayoutId id="2147485531" r:id="rId7"/>
    <p:sldLayoutId id="2147485532" r:id="rId8"/>
    <p:sldLayoutId id="2147485533" r:id="rId9"/>
    <p:sldLayoutId id="2147485534" r:id="rId10"/>
    <p:sldLayoutId id="21474855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537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15371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1536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536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AR" sz="1800"/>
            </a:p>
          </p:txBody>
        </p:sp>
        <p:sp>
          <p:nvSpPr>
            <p:cNvPr id="1536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/>
              <a:endParaRPr lang="es-AR" sz="1800"/>
            </a:p>
          </p:txBody>
        </p:sp>
      </p:grpSp>
      <p:sp>
        <p:nvSpPr>
          <p:cNvPr id="1536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" name="Rectangle 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248400"/>
            <a:ext cx="587375" cy="4889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A2A5B9-85D4-4F50-9EFC-0981DD5BFEC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6" r:id="rId1"/>
    <p:sldLayoutId id="2147485537" r:id="rId2"/>
    <p:sldLayoutId id="2147485538" r:id="rId3"/>
    <p:sldLayoutId id="2147485539" r:id="rId4"/>
    <p:sldLayoutId id="2147485540" r:id="rId5"/>
    <p:sldLayoutId id="2147485541" r:id="rId6"/>
    <p:sldLayoutId id="2147485542" r:id="rId7"/>
    <p:sldLayoutId id="2147485543" r:id="rId8"/>
    <p:sldLayoutId id="2147485544" r:id="rId9"/>
    <p:sldLayoutId id="2147485545" r:id="rId10"/>
    <p:sldLayoutId id="21474855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6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836613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792162"/>
          </a:xfrm>
          <a:prstGeom prst="rect">
            <a:avLst/>
          </a:prstGeom>
          <a:solidFill>
            <a:srgbClr val="999966"/>
          </a:solidFill>
          <a:ln w="889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0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113E00-6058-4D14-9750-96C14B9259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8" r:id="rId1"/>
    <p:sldLayoutId id="2147485559" r:id="rId2"/>
    <p:sldLayoutId id="2147485560" r:id="rId3"/>
    <p:sldLayoutId id="2147485561" r:id="rId4"/>
    <p:sldLayoutId id="2147485562" r:id="rId5"/>
    <p:sldLayoutId id="2147485563" r:id="rId6"/>
    <p:sldLayoutId id="2147485564" r:id="rId7"/>
    <p:sldLayoutId id="2147485565" r:id="rId8"/>
    <p:sldLayoutId id="2147485566" r:id="rId9"/>
    <p:sldLayoutId id="2147485567" r:id="rId10"/>
    <p:sldLayoutId id="21474855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889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69" r:id="rId1"/>
    <p:sldLayoutId id="2147485570" r:id="rId2"/>
    <p:sldLayoutId id="2147485571" r:id="rId3"/>
    <p:sldLayoutId id="2147485572" r:id="rId4"/>
    <p:sldLayoutId id="2147485573" r:id="rId5"/>
    <p:sldLayoutId id="2147485574" r:id="rId6"/>
    <p:sldLayoutId id="2147485575" r:id="rId7"/>
    <p:sldLayoutId id="2147485576" r:id="rId8"/>
    <p:sldLayoutId id="2147485577" r:id="rId9"/>
    <p:sldLayoutId id="2147485578" r:id="rId10"/>
    <p:sldLayoutId id="21474855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6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9697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792163"/>
          </a:xfrm>
          <a:prstGeom prst="rect">
            <a:avLst/>
          </a:prstGeom>
          <a:solidFill>
            <a:srgbClr val="339966"/>
          </a:solidFill>
          <a:ln w="889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20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0" r:id="rId1"/>
    <p:sldLayoutId id="2147485581" r:id="rId2"/>
    <p:sldLayoutId id="2147485582" r:id="rId3"/>
    <p:sldLayoutId id="2147485583" r:id="rId4"/>
    <p:sldLayoutId id="2147485584" r:id="rId5"/>
    <p:sldLayoutId id="2147485585" r:id="rId6"/>
    <p:sldLayoutId id="2147485586" r:id="rId7"/>
    <p:sldLayoutId id="2147485587" r:id="rId8"/>
    <p:sldLayoutId id="2147485588" r:id="rId9"/>
    <p:sldLayoutId id="2147485589" r:id="rId10"/>
    <p:sldLayoutId id="214748559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shape_lacqu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080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ettingsgraphic_lacqu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447800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1534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3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5575" y="0"/>
            <a:ext cx="2638425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72200"/>
            <a:ext cx="9144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6" name="Picture 10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42846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94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573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6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765175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s-ES_tradnl" sz="3800">
              <a:solidFill>
                <a:schemeClr val="bg1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40538" y="0"/>
            <a:ext cx="23399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591" r:id="rId1"/>
    <p:sldLayoutId id="2147485592" r:id="rId2"/>
    <p:sldLayoutId id="2147485593" r:id="rId3"/>
    <p:sldLayoutId id="2147485594" r:id="rId4"/>
    <p:sldLayoutId id="2147485595" r:id="rId5"/>
    <p:sldLayoutId id="2147485596" r:id="rId6"/>
    <p:sldLayoutId id="2147485597" r:id="rId7"/>
    <p:sldLayoutId id="2147485598" r:id="rId8"/>
    <p:sldLayoutId id="2147485599" r:id="rId9"/>
    <p:sldLayoutId id="2147485600" r:id="rId10"/>
    <p:sldLayoutId id="214748560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06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settingsgraphic_lich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196975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476250"/>
            <a:ext cx="9144000" cy="792163"/>
          </a:xfrm>
          <a:prstGeom prst="rect">
            <a:avLst/>
          </a:prstGeom>
          <a:solidFill>
            <a:srgbClr val="FF9900"/>
          </a:solidFill>
          <a:ln w="889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_tradnl" sz="20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455613"/>
            <a:ext cx="9144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2" r:id="rId1"/>
    <p:sldLayoutId id="2147485603" r:id="rId2"/>
    <p:sldLayoutId id="2147485604" r:id="rId3"/>
    <p:sldLayoutId id="2147485605" r:id="rId4"/>
    <p:sldLayoutId id="2147485606" r:id="rId5"/>
    <p:sldLayoutId id="2147485607" r:id="rId6"/>
    <p:sldLayoutId id="2147485608" r:id="rId7"/>
    <p:sldLayoutId id="2147485609" r:id="rId8"/>
    <p:sldLayoutId id="2147485610" r:id="rId9"/>
    <p:sldLayoutId id="2147485611" r:id="rId10"/>
    <p:sldLayoutId id="214748561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mtitlegrad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125538"/>
            <a:ext cx="914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logo nvo color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0163"/>
            <a:ext cx="442753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ettingsgraphic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30350"/>
            <a:ext cx="9144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3" r:id="rId1"/>
    <p:sldLayoutId id="2147485614" r:id="rId2"/>
    <p:sldLayoutId id="2147485615" r:id="rId3"/>
    <p:sldLayoutId id="2147485616" r:id="rId4"/>
    <p:sldLayoutId id="2147485617" r:id="rId5"/>
    <p:sldLayoutId id="2147485618" r:id="rId6"/>
    <p:sldLayoutId id="2147485619" r:id="rId7"/>
    <p:sldLayoutId id="2147485620" r:id="rId8"/>
    <p:sldLayoutId id="2147485621" r:id="rId9"/>
    <p:sldLayoutId id="2147485622" r:id="rId10"/>
    <p:sldLayoutId id="21474856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 t="10104"/>
          <a:stretch>
            <a:fillRect/>
          </a:stretch>
        </p:blipFill>
        <p:spPr bwMode="auto">
          <a:xfrm>
            <a:off x="5867400" y="42863"/>
            <a:ext cx="327660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2951162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765175"/>
            <a:ext cx="9144000" cy="792163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/>
            <a:endParaRPr lang="es-ES_tradnl" sz="3800">
              <a:solidFill>
                <a:schemeClr val="bg1"/>
              </a:solidFill>
            </a:endParaRPr>
          </a:p>
        </p:txBody>
      </p:sp>
      <p:pic>
        <p:nvPicPr>
          <p:cNvPr id="3077" name="Picture 6" descr="settingsgraphic_lichen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557338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05" r:id="rId1"/>
    <p:sldLayoutId id="2147485406" r:id="rId2"/>
    <p:sldLayoutId id="2147485407" r:id="rId3"/>
    <p:sldLayoutId id="2147485408" r:id="rId4"/>
    <p:sldLayoutId id="2147485409" r:id="rId5"/>
    <p:sldLayoutId id="2147485410" r:id="rId6"/>
    <p:sldLayoutId id="2147485411" r:id="rId7"/>
    <p:sldLayoutId id="2147485412" r:id="rId8"/>
    <p:sldLayoutId id="2147485413" r:id="rId9"/>
    <p:sldLayoutId id="2147485414" r:id="rId10"/>
    <p:sldLayoutId id="21474854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16" r:id="rId1"/>
    <p:sldLayoutId id="2147485417" r:id="rId2"/>
    <p:sldLayoutId id="2147485418" r:id="rId3"/>
    <p:sldLayoutId id="2147485419" r:id="rId4"/>
    <p:sldLayoutId id="2147485420" r:id="rId5"/>
    <p:sldLayoutId id="2147485421" r:id="rId6"/>
    <p:sldLayoutId id="2147485422" r:id="rId7"/>
    <p:sldLayoutId id="2147485423" r:id="rId8"/>
    <p:sldLayoutId id="2147485424" r:id="rId9"/>
    <p:sldLayoutId id="2147485425" r:id="rId10"/>
    <p:sldLayoutId id="21474854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6013" y="914400"/>
            <a:ext cx="8027987" cy="5638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116013" y="6553200"/>
            <a:ext cx="8027987" cy="304800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1116013" cy="6858000"/>
          </a:xfrm>
          <a:prstGeom prst="rect">
            <a:avLst/>
          </a:prstGeom>
          <a:gradFill rotWithShape="0">
            <a:gsLst>
              <a:gs pos="0">
                <a:srgbClr val="0055BF"/>
              </a:gs>
              <a:gs pos="100000">
                <a:srgbClr val="6CB4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" y="65532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6324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81000" y="63246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116013" y="0"/>
            <a:ext cx="0" cy="6858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1042988" y="0"/>
            <a:ext cx="0" cy="685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rot="5400000">
            <a:off x="4572000" y="-3627437"/>
            <a:ext cx="0" cy="91440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rot="5400000">
            <a:off x="4648200" y="2057400"/>
            <a:ext cx="0" cy="89916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0938" y="1628775"/>
            <a:ext cx="7827962" cy="475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Primer nivel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/>
        </p:nvSpPr>
        <p:spPr bwMode="gray">
          <a:xfrm>
            <a:off x="1150938" y="6632575"/>
            <a:ext cx="11080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 eaLnBrk="0" hangingPunct="0"/>
            <a:fld id="{FD5B85BB-C358-4D6A-9041-AA9CD077C987}" type="datetime1">
              <a:rPr lang="es-ES_tradnl" sz="1200">
                <a:solidFill>
                  <a:srgbClr val="FFFFFF"/>
                </a:solidFill>
              </a:rPr>
              <a:pPr algn="l" eaLnBrk="0" hangingPunct="0"/>
              <a:t>20/04/2015</a:t>
            </a:fld>
            <a:endParaRPr lang="es-ES_tradnl" sz="1200">
              <a:solidFill>
                <a:srgbClr val="FFFFFF"/>
              </a:solidFill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/>
        </p:nvSpPr>
        <p:spPr bwMode="gray">
          <a:xfrm>
            <a:off x="2343150" y="6634163"/>
            <a:ext cx="564991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0" hangingPunct="0"/>
            <a:r>
              <a:rPr lang="es-ES_tradnl" sz="1400" b="1">
                <a:solidFill>
                  <a:srgbClr val="FFFFFF"/>
                </a:solidFill>
              </a:rPr>
              <a:t>::</a:t>
            </a:r>
            <a:r>
              <a:rPr lang="es-ES_tradnl" sz="1200" b="1">
                <a:solidFill>
                  <a:srgbClr val="FFFFFF"/>
                </a:solidFill>
              </a:rPr>
              <a:t>   Secretaría de Hacienda y Administración   </a:t>
            </a:r>
            <a:r>
              <a:rPr lang="es-ES_tradnl" sz="1400" b="1">
                <a:solidFill>
                  <a:srgbClr val="FFFFFF"/>
                </a:solidFill>
              </a:rPr>
              <a:t>::</a:t>
            </a:r>
          </a:p>
        </p:txBody>
      </p:sp>
      <p:pic>
        <p:nvPicPr>
          <p:cNvPr id="5135" name="Picture 15" descr="banner sga (2)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16013" y="0"/>
            <a:ext cx="80216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6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52525" y="985838"/>
            <a:ext cx="784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_tradnl" smtClean="0"/>
              <a:t>Click aquí para insertar Título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427" r:id="rId2"/>
    <p:sldLayoutId id="2147485428" r:id="rId3"/>
    <p:sldLayoutId id="2147485429" r:id="rId4"/>
    <p:sldLayoutId id="2147485430" r:id="rId5"/>
    <p:sldLayoutId id="2147485431" r:id="rId6"/>
    <p:sldLayoutId id="2147485432" r:id="rId7"/>
    <p:sldLayoutId id="2147485433" r:id="rId8"/>
    <p:sldLayoutId id="2147485434" r:id="rId9"/>
    <p:sldLayoutId id="2147485435" r:id="rId10"/>
    <p:sldLayoutId id="214748543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rgbClr val="B3137F"/>
          </a:solidFill>
          <a:latin typeface="Palatin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ebdings" pitchFamily="18" charset="2"/>
        <a:buChar char="4"/>
        <a:defRPr sz="2400">
          <a:solidFill>
            <a:srgbClr val="0055BF"/>
          </a:solidFill>
          <a:latin typeface="+mn-lt"/>
          <a:ea typeface="+mn-ea"/>
          <a:cs typeface="+mn-cs"/>
        </a:defRPr>
      </a:lvl1pPr>
      <a:lvl2pPr marL="795338" indent="-338138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Font typeface="Webdings" pitchFamily="18" charset="2"/>
        <a:buChar char="&lt;"/>
        <a:defRPr sz="2000" u="sng">
          <a:solidFill>
            <a:srgbClr val="5F5F5F"/>
          </a:solidFill>
          <a:latin typeface="+mn-lt"/>
        </a:defRPr>
      </a:lvl2pPr>
      <a:lvl3pPr marL="1203325" indent="-2889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pitchFamily="18" charset="0"/>
        <a:buChar char="»"/>
        <a:defRPr>
          <a:solidFill>
            <a:schemeClr val="tx1"/>
          </a:solidFill>
          <a:latin typeface="Arial" charset="0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6155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 anchor="ctr"/>
            <a:lstStyle/>
            <a:p>
              <a:pPr algn="l"/>
              <a:endParaRPr lang="es-AR" sz="1800"/>
            </a:p>
          </p:txBody>
        </p:sp>
        <p:sp>
          <p:nvSpPr>
            <p:cNvPr id="6156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/>
            <a:lstStyle/>
            <a:p>
              <a:endParaRPr lang="es-ES_tradnl"/>
            </a:p>
          </p:txBody>
        </p:sp>
      </p:grpSp>
      <p:grpSp>
        <p:nvGrpSpPr>
          <p:cNvPr id="6147" name="Group 6"/>
          <p:cNvGrpSpPr>
            <a:grpSpLocks/>
          </p:cNvGrpSpPr>
          <p:nvPr/>
        </p:nvGrpSpPr>
        <p:grpSpPr bwMode="auto">
          <a:xfrm>
            <a:off x="300038" y="1052513"/>
            <a:ext cx="8304212" cy="431800"/>
            <a:chOff x="144" y="1248"/>
            <a:chExt cx="4656" cy="201"/>
          </a:xfrm>
        </p:grpSpPr>
        <p:sp>
          <p:nvSpPr>
            <p:cNvPr id="6153" name="AutoShape 7"/>
            <p:cNvSpPr>
              <a:spLocks noChangeArrowheads="1"/>
            </p:cNvSpPr>
            <p:nvPr userDrawn="1"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333399"/>
            </a:solidFill>
            <a:ln w="9525">
              <a:noFill/>
              <a:round/>
              <a:headEnd/>
              <a:tailEnd/>
            </a:ln>
          </p:spPr>
          <p:txBody>
            <a:bodyPr wrap="none" lIns="91430" tIns="45714" rIns="91430" bIns="45714" anchor="ctr"/>
            <a:lstStyle/>
            <a:p>
              <a:pPr algn="l"/>
              <a:endParaRPr lang="es-AR" sz="1800"/>
            </a:p>
          </p:txBody>
        </p:sp>
        <p:sp>
          <p:nvSpPr>
            <p:cNvPr id="6154" name="AutoShape 8"/>
            <p:cNvSpPr>
              <a:spLocks noChangeArrowheads="1"/>
            </p:cNvSpPr>
            <p:nvPr userDrawn="1"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30" tIns="45714" rIns="91430" bIns="45714" anchor="ctr"/>
            <a:lstStyle/>
            <a:p>
              <a:pPr algn="l"/>
              <a:endParaRPr lang="es-AR" sz="1800"/>
            </a:p>
          </p:txBody>
        </p:sp>
      </p:grp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851275" y="260350"/>
            <a:ext cx="346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4" rIns="91430" bIns="45714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AR" sz="2000" smtClean="0"/>
              <a:t>Universidad de Buenos Aires</a:t>
            </a:r>
            <a:endParaRPr lang="es-ES" sz="2000" smtClean="0"/>
          </a:p>
        </p:txBody>
      </p:sp>
      <p:pic>
        <p:nvPicPr>
          <p:cNvPr id="6149" name="Picture 11" descr="ub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0650" y="698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Object 10"/>
          <p:cNvGraphicFramePr>
            <a:graphicFrameLocks noChangeAspect="1"/>
          </p:cNvGraphicFramePr>
          <p:nvPr/>
        </p:nvGraphicFramePr>
        <p:xfrm>
          <a:off x="179388" y="0"/>
          <a:ext cx="19812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" name="Fotografía de Photo Editor" r:id="rId15" imgW="4439270" imgH="1276190" progId="">
                  <p:embed/>
                </p:oleObj>
              </mc:Choice>
              <mc:Fallback>
                <p:oleObj name="Fotografía de Photo Editor" r:id="rId15" imgW="4439270" imgH="1276190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0"/>
                        <a:ext cx="19812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3800" y="6526213"/>
            <a:ext cx="3684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4" rIns="91430" bIns="45714" numCol="1" anchor="b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pPr>
              <a:defRPr/>
            </a:pPr>
            <a:r>
              <a:rPr lang="es-ES"/>
              <a:t>Dirección de Proyectos de Sistemas</a:t>
            </a:r>
          </a:p>
        </p:txBody>
      </p:sp>
      <p:sp>
        <p:nvSpPr>
          <p:cNvPr id="6152" name="Line 12"/>
          <p:cNvSpPr>
            <a:spLocks noChangeShapeType="1"/>
          </p:cNvSpPr>
          <p:nvPr/>
        </p:nvSpPr>
        <p:spPr bwMode="auto">
          <a:xfrm>
            <a:off x="755650" y="6453188"/>
            <a:ext cx="7848600" cy="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38" r:id="rId2"/>
    <p:sldLayoutId id="2147485439" r:id="rId3"/>
    <p:sldLayoutId id="2147485440" r:id="rId4"/>
    <p:sldLayoutId id="2147485441" r:id="rId5"/>
    <p:sldLayoutId id="2147485442" r:id="rId6"/>
    <p:sldLayoutId id="2147485443" r:id="rId7"/>
    <p:sldLayoutId id="2147485444" r:id="rId8"/>
    <p:sldLayoutId id="2147485445" r:id="rId9"/>
    <p:sldLayoutId id="2147485446" r:id="rId10"/>
    <p:sldLayoutId id="21474854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  <p:sldLayoutId id="2147485454" r:id="rId7"/>
    <p:sldLayoutId id="2147485455" r:id="rId8"/>
    <p:sldLayoutId id="2147485456" r:id="rId9"/>
    <p:sldLayoutId id="2147485457" r:id="rId10"/>
    <p:sldLayoutId id="21474854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5C225"/>
        </a:buClr>
        <a:buChar char="•"/>
        <a:defRPr sz="3200">
          <a:solidFill>
            <a:srgbClr val="706F6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5C225"/>
        </a:buClr>
        <a:buChar char="–"/>
        <a:defRPr sz="2800">
          <a:solidFill>
            <a:srgbClr val="706F6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5C225"/>
        </a:buClr>
        <a:buChar char="•"/>
        <a:defRPr sz="2400">
          <a:solidFill>
            <a:srgbClr val="706F6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5C225"/>
        </a:buClr>
        <a:buChar char="–"/>
        <a:defRPr sz="2000">
          <a:solidFill>
            <a:srgbClr val="706F6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5C225"/>
        </a:buClr>
        <a:buChar char="»"/>
        <a:defRPr sz="2000">
          <a:solidFill>
            <a:srgbClr val="706F6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5C225"/>
        </a:buClr>
        <a:buChar char="»"/>
        <a:defRPr sz="2000">
          <a:solidFill>
            <a:srgbClr val="706F6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5C225"/>
        </a:buClr>
        <a:buChar char="»"/>
        <a:defRPr sz="2000">
          <a:solidFill>
            <a:srgbClr val="706F6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5C225"/>
        </a:buClr>
        <a:buChar char="»"/>
        <a:defRPr sz="2000">
          <a:solidFill>
            <a:srgbClr val="706F6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5C225"/>
        </a:buClr>
        <a:buChar char="»"/>
        <a:defRPr sz="2000">
          <a:solidFill>
            <a:srgbClr val="706F6D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22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2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7BF226-44B5-4A1B-AD21-BB302067029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9" r:id="rId1"/>
    <p:sldLayoutId id="2147485460" r:id="rId2"/>
    <p:sldLayoutId id="2147485461" r:id="rId3"/>
    <p:sldLayoutId id="2147485462" r:id="rId4"/>
    <p:sldLayoutId id="2147485463" r:id="rId5"/>
    <p:sldLayoutId id="2147485464" r:id="rId6"/>
    <p:sldLayoutId id="2147485465" r:id="rId7"/>
    <p:sldLayoutId id="2147485466" r:id="rId8"/>
    <p:sldLayoutId id="2147485467" r:id="rId9"/>
    <p:sldLayoutId id="2147485468" r:id="rId10"/>
    <p:sldLayoutId id="21474854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pshape_lacqu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0805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settingsgraphic_lacqu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447800"/>
            <a:ext cx="9144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81534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22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0" y="908050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5575" y="0"/>
            <a:ext cx="2638425" cy="857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72200"/>
            <a:ext cx="91440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9224" name="Picture 11" descr="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29162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70" r:id="rId1"/>
    <p:sldLayoutId id="2147485471" r:id="rId2"/>
    <p:sldLayoutId id="2147485472" r:id="rId3"/>
    <p:sldLayoutId id="2147485473" r:id="rId4"/>
    <p:sldLayoutId id="2147485474" r:id="rId5"/>
    <p:sldLayoutId id="2147485475" r:id="rId6"/>
    <p:sldLayoutId id="2147485476" r:id="rId7"/>
    <p:sldLayoutId id="2147485477" r:id="rId8"/>
    <p:sldLayoutId id="2147485478" r:id="rId9"/>
    <p:sldLayoutId id="2147485479" r:id="rId10"/>
    <p:sldLayoutId id="214748548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003366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28.png"/><Relationship Id="rId4" Type="http://schemas.openxmlformats.org/officeDocument/2006/relationships/hyperlink" Target="https://wordpress.org/plugins/cas-maestr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image" Target="../media/image44.png"/><Relationship Id="rId18" Type="http://schemas.openxmlformats.org/officeDocument/2006/relationships/image" Target="../media/image48.png"/><Relationship Id="rId26" Type="http://schemas.openxmlformats.org/officeDocument/2006/relationships/image" Target="../media/image55.jpeg"/><Relationship Id="rId3" Type="http://schemas.openxmlformats.org/officeDocument/2006/relationships/image" Target="../media/image34.png"/><Relationship Id="rId21" Type="http://schemas.openxmlformats.org/officeDocument/2006/relationships/image" Target="cid:image002.png@01CEE6E9.86EB0240" TargetMode="External"/><Relationship Id="rId34" Type="http://schemas.openxmlformats.org/officeDocument/2006/relationships/image" Target="../media/image62.gif"/><Relationship Id="rId7" Type="http://schemas.openxmlformats.org/officeDocument/2006/relationships/image" Target="../media/image38.emf"/><Relationship Id="rId12" Type="http://schemas.openxmlformats.org/officeDocument/2006/relationships/image" Target="../media/image43.png"/><Relationship Id="rId17" Type="http://schemas.openxmlformats.org/officeDocument/2006/relationships/image" Target="../media/image47.png"/><Relationship Id="rId25" Type="http://schemas.openxmlformats.org/officeDocument/2006/relationships/image" Target="../media/image54.png"/><Relationship Id="rId33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6" Type="http://schemas.openxmlformats.org/officeDocument/2006/relationships/image" Target="cid:image001.png@01CEE6E9.86EB0240" TargetMode="External"/><Relationship Id="rId20" Type="http://schemas.openxmlformats.org/officeDocument/2006/relationships/image" Target="../media/image50.png"/><Relationship Id="rId29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emf"/><Relationship Id="rId11" Type="http://schemas.openxmlformats.org/officeDocument/2006/relationships/image" Target="../media/image42.jpeg"/><Relationship Id="rId24" Type="http://schemas.openxmlformats.org/officeDocument/2006/relationships/image" Target="../media/image53.jpeg"/><Relationship Id="rId32" Type="http://schemas.openxmlformats.org/officeDocument/2006/relationships/image" Target="../media/image28.png"/><Relationship Id="rId5" Type="http://schemas.openxmlformats.org/officeDocument/2006/relationships/image" Target="../media/image36.emf"/><Relationship Id="rId15" Type="http://schemas.openxmlformats.org/officeDocument/2006/relationships/image" Target="../media/image46.png"/><Relationship Id="rId23" Type="http://schemas.openxmlformats.org/officeDocument/2006/relationships/image" Target="../media/image52.png"/><Relationship Id="rId28" Type="http://schemas.openxmlformats.org/officeDocument/2006/relationships/image" Target="../media/image57.jpeg"/><Relationship Id="rId36" Type="http://schemas.openxmlformats.org/officeDocument/2006/relationships/image" Target="../media/image64.png"/><Relationship Id="rId10" Type="http://schemas.openxmlformats.org/officeDocument/2006/relationships/image" Target="../media/image41.jpeg"/><Relationship Id="rId19" Type="http://schemas.openxmlformats.org/officeDocument/2006/relationships/image" Target="../media/image49.png"/><Relationship Id="rId31" Type="http://schemas.openxmlformats.org/officeDocument/2006/relationships/image" Target="../media/image60.emf"/><Relationship Id="rId4" Type="http://schemas.openxmlformats.org/officeDocument/2006/relationships/image" Target="../media/image35.emf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1.png"/><Relationship Id="rId27" Type="http://schemas.openxmlformats.org/officeDocument/2006/relationships/image" Target="../media/image56.png"/><Relationship Id="rId30" Type="http://schemas.openxmlformats.org/officeDocument/2006/relationships/image" Target="../media/image59.png"/><Relationship Id="rId35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9.png"/><Relationship Id="rId18" Type="http://schemas.openxmlformats.org/officeDocument/2006/relationships/image" Target="../media/image53.jpeg"/><Relationship Id="rId3" Type="http://schemas.openxmlformats.org/officeDocument/2006/relationships/image" Target="../media/image23.jpe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11" Type="http://schemas.openxmlformats.org/officeDocument/2006/relationships/image" Target="../media/image47.png"/><Relationship Id="rId5" Type="http://schemas.openxmlformats.org/officeDocument/2006/relationships/image" Target="../media/image62.gif"/><Relationship Id="rId15" Type="http://schemas.openxmlformats.org/officeDocument/2006/relationships/image" Target="cid:image002.png@01CEE6E9.86EB0240" TargetMode="External"/><Relationship Id="rId10" Type="http://schemas.openxmlformats.org/officeDocument/2006/relationships/image" Target="cid:image001.png@01CEE6E9.86EB0240" TargetMode="External"/><Relationship Id="rId19" Type="http://schemas.openxmlformats.org/officeDocument/2006/relationships/image" Target="../media/image54.png"/><Relationship Id="rId4" Type="http://schemas.openxmlformats.org/officeDocument/2006/relationships/image" Target="../media/image28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5.emf"/><Relationship Id="rId7" Type="http://schemas.openxmlformats.org/officeDocument/2006/relationships/image" Target="../media/image60.e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11" Type="http://schemas.openxmlformats.org/officeDocument/2006/relationships/image" Target="../media/image67.png"/><Relationship Id="rId5" Type="http://schemas.openxmlformats.org/officeDocument/2006/relationships/image" Target="../media/image36.emf"/><Relationship Id="rId10" Type="http://schemas.openxmlformats.org/officeDocument/2006/relationships/image" Target="../media/image38.emf"/><Relationship Id="rId4" Type="http://schemas.openxmlformats.org/officeDocument/2006/relationships/image" Target="../media/image23.jpeg"/><Relationship Id="rId9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em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388" y="0"/>
            <a:ext cx="576262" cy="6858000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0" scaled="1"/>
          </a:gradFill>
          <a:ln w="889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24406E"/>
              </a:solidFill>
            </a:endParaRPr>
          </a:p>
        </p:txBody>
      </p:sp>
      <p:pic>
        <p:nvPicPr>
          <p:cNvPr id="24579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solidFill>
            <a:schemeClr val="bg1">
              <a:lumMod val="85000"/>
              <a:alpha val="16000"/>
            </a:schemeClr>
          </a:solidFill>
          <a:ln>
            <a:noFill/>
          </a:ln>
        </p:spPr>
      </p:pic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815916" y="2708275"/>
            <a:ext cx="5327650" cy="1384995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_tradnl" sz="2800" b="1" dirty="0" smtClean="0">
                <a:solidFill>
                  <a:srgbClr val="24406E"/>
                </a:solidFill>
              </a:rPr>
              <a:t>Implementando autenticación SSO y federación en los servicios de UBA.</a:t>
            </a:r>
            <a:endParaRPr lang="es-ES_tradnl" sz="2800" b="1" dirty="0">
              <a:solidFill>
                <a:srgbClr val="24406E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 smtClean="0">
                <a:solidFill>
                  <a:srgbClr val="24406E"/>
                </a:solidFill>
              </a:rPr>
              <a:t>Coordinación General de TI y Comunicaciones. Universidad </a:t>
            </a:r>
            <a:r>
              <a:rPr lang="es-ES_tradnl" sz="1050" dirty="0">
                <a:solidFill>
                  <a:srgbClr val="24406E"/>
                </a:solidFill>
              </a:rPr>
              <a:t>de Buenos </a:t>
            </a:r>
            <a:r>
              <a:rPr lang="es-ES_tradnl" sz="1050" dirty="0" smtClean="0">
                <a:solidFill>
                  <a:srgbClr val="24406E"/>
                </a:solidFill>
              </a:rPr>
              <a:t>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SSO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Como  </a:t>
            </a:r>
            <a:r>
              <a:rPr lang="es-ES" sz="2000" dirty="0" err="1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CASificar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-508" y="2528900"/>
            <a:ext cx="907300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“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CASifica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”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vía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extensión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/>
              </a:rPr>
              <a:t>https://wordpress.org/plugins/cas-maestro/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092" y="1612404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ás 16"/>
          <p:cNvSpPr/>
          <p:nvPr/>
        </p:nvSpPr>
        <p:spPr bwMode="auto">
          <a:xfrm>
            <a:off x="7167630" y="1952836"/>
            <a:ext cx="464710" cy="468052"/>
          </a:xfrm>
          <a:prstGeom prst="mathPlus">
            <a:avLst/>
          </a:prstGeom>
          <a:noFill/>
          <a:ln w="508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384" y="1552638"/>
            <a:ext cx="1043662" cy="1043662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 bwMode="auto">
          <a:xfrm>
            <a:off x="-508" y="4730245"/>
            <a:ext cx="7200799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AR" kern="0" dirty="0" smtClean="0">
                <a:solidFill>
                  <a:schemeClr val="accent5">
                    <a:lumMod val="25000"/>
                  </a:schemeClr>
                </a:solidFill>
              </a:rPr>
              <a:t>   CAS: Integración con </a:t>
            </a:r>
            <a:r>
              <a:rPr lang="es-AR" kern="0" dirty="0" err="1" smtClean="0">
                <a:solidFill>
                  <a:schemeClr val="accent5">
                    <a:lumMod val="25000"/>
                  </a:schemeClr>
                </a:solidFill>
              </a:rPr>
              <a:t>Wordpress</a:t>
            </a:r>
            <a:r>
              <a:rPr lang="es-AR" kern="0" dirty="0" smtClean="0">
                <a:solidFill>
                  <a:schemeClr val="accent5">
                    <a:lumMod val="25000"/>
                  </a:schemeClr>
                </a:solidFill>
              </a:rPr>
              <a:t>?</a:t>
            </a:r>
            <a:endParaRPr lang="es-AR" kern="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SSO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Como  </a:t>
            </a:r>
            <a:r>
              <a:rPr lang="es-ES" sz="2000" dirty="0" err="1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CASificar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2180" y="1612404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-507" y="4730245"/>
            <a:ext cx="6192688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AR" kern="0" dirty="0" smtClean="0">
                <a:solidFill>
                  <a:schemeClr val="accent5">
                    <a:lumMod val="25000"/>
                  </a:schemeClr>
                </a:solidFill>
              </a:rPr>
              <a:t>   CAS: Integración con .NET?</a:t>
            </a:r>
            <a:endParaRPr lang="es-AR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8" name="Marcador de contenido 2"/>
          <p:cNvSpPr>
            <a:spLocks noGrp="1"/>
          </p:cNvSpPr>
          <p:nvPr>
            <p:ph idx="4294967295"/>
          </p:nvPr>
        </p:nvSpPr>
        <p:spPr>
          <a:xfrm>
            <a:off x="5744" y="2764574"/>
            <a:ext cx="9138256" cy="18497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800" dirty="0" smtClean="0"/>
              <a:t>A </a:t>
            </a:r>
            <a:r>
              <a:rPr lang="en-US" sz="1800" dirty="0" err="1" smtClean="0"/>
              <a:t>través</a:t>
            </a:r>
            <a:r>
              <a:rPr lang="en-US" sz="1800" dirty="0" smtClean="0"/>
              <a:t> de </a:t>
            </a:r>
            <a:r>
              <a:rPr lang="en-US" sz="1800" dirty="0" err="1" smtClean="0"/>
              <a:t>cliente</a:t>
            </a:r>
            <a:r>
              <a:rPr lang="en-US" sz="1800" dirty="0" smtClean="0"/>
              <a:t> </a:t>
            </a:r>
            <a:r>
              <a:rPr lang="en-US" sz="1800" dirty="0" err="1" smtClean="0"/>
              <a:t>oficial</a:t>
            </a:r>
            <a:r>
              <a:rPr lang="en-US" sz="1800" dirty="0" smtClean="0"/>
              <a:t> </a:t>
            </a:r>
            <a:r>
              <a:rPr lang="en-US" sz="1800" dirty="0" err="1" smtClean="0"/>
              <a:t>que</a:t>
            </a:r>
            <a:r>
              <a:rPr lang="en-US" sz="1800" dirty="0" smtClean="0"/>
              <a:t> </a:t>
            </a:r>
            <a:r>
              <a:rPr lang="en-US" sz="1800" dirty="0" err="1" smtClean="0"/>
              <a:t>es</a:t>
            </a:r>
            <a:r>
              <a:rPr lang="en-US" sz="1800" dirty="0" smtClean="0"/>
              <a:t> </a:t>
            </a:r>
            <a:r>
              <a:rPr lang="en-US" sz="1800" dirty="0" err="1" smtClean="0"/>
              <a:t>implementado</a:t>
            </a:r>
            <a:r>
              <a:rPr lang="en-US" sz="1800" dirty="0" smtClean="0"/>
              <a:t> </a:t>
            </a:r>
            <a:r>
              <a:rPr lang="en-US" sz="1800" dirty="0" err="1" smtClean="0"/>
              <a:t>como</a:t>
            </a:r>
            <a:r>
              <a:rPr lang="en-US" sz="1800" dirty="0" smtClean="0"/>
              <a:t> un modulo (</a:t>
            </a:r>
            <a:r>
              <a:rPr lang="es-AR" sz="1800" dirty="0" err="1" smtClean="0"/>
              <a:t>CasAuthenticationModule</a:t>
            </a:r>
            <a:r>
              <a:rPr lang="es-AR" sz="1800" dirty="0" smtClean="0"/>
              <a:t>)</a:t>
            </a:r>
            <a:endParaRPr lang="en-US" sz="1800" dirty="0" smtClean="0"/>
          </a:p>
          <a:p>
            <a:r>
              <a:rPr lang="en-US" sz="1800" dirty="0" err="1" smtClean="0"/>
              <a:t>Existe</a:t>
            </a:r>
            <a:r>
              <a:rPr lang="en-US" sz="1800" dirty="0" smtClean="0"/>
              <a:t> </a:t>
            </a:r>
            <a:r>
              <a:rPr lang="en-US" sz="1800" dirty="0" err="1" smtClean="0"/>
              <a:t>también</a:t>
            </a:r>
            <a:r>
              <a:rPr lang="en-US" sz="1800" dirty="0" smtClean="0"/>
              <a:t> un </a:t>
            </a:r>
            <a:r>
              <a:rPr lang="en-US" sz="1800" dirty="0" err="1" smtClean="0"/>
              <a:t>paquete</a:t>
            </a:r>
            <a:r>
              <a:rPr lang="en-US" sz="1800" dirty="0" smtClean="0"/>
              <a:t> para </a:t>
            </a:r>
            <a:r>
              <a:rPr lang="en-US" sz="1800" dirty="0" err="1" smtClean="0"/>
              <a:t>NuGet</a:t>
            </a:r>
            <a:endParaRPr lang="en-US" sz="1800" dirty="0" smtClean="0"/>
          </a:p>
          <a:p>
            <a:r>
              <a:rPr lang="en-US" sz="1800" dirty="0" smtClean="0"/>
              <a:t>Se </a:t>
            </a:r>
            <a:r>
              <a:rPr lang="en-US" sz="1800" dirty="0" err="1" smtClean="0"/>
              <a:t>integra</a:t>
            </a:r>
            <a:r>
              <a:rPr lang="en-US" sz="1800" dirty="0" smtClean="0"/>
              <a:t> </a:t>
            </a:r>
            <a:r>
              <a:rPr lang="en-US" sz="1800" dirty="0" err="1" smtClean="0"/>
              <a:t>configurando</a:t>
            </a:r>
            <a:r>
              <a:rPr lang="en-US" sz="1800" dirty="0" smtClean="0"/>
              <a:t> el </a:t>
            </a:r>
            <a:r>
              <a:rPr lang="en-US" sz="1800" dirty="0" err="1" smtClean="0"/>
              <a:t>web.config</a:t>
            </a:r>
            <a:r>
              <a:rPr lang="en-US" sz="1800" dirty="0" smtClean="0"/>
              <a:t> de la app</a:t>
            </a:r>
          </a:p>
        </p:txBody>
      </p:sp>
      <p:pic>
        <p:nvPicPr>
          <p:cNvPr id="8194" name="Picture 2" descr="http://i.microsoft.com/net/images/chrome/net-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12" y="181443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ás 18"/>
          <p:cNvSpPr/>
          <p:nvPr/>
        </p:nvSpPr>
        <p:spPr bwMode="auto">
          <a:xfrm>
            <a:off x="7668344" y="1952836"/>
            <a:ext cx="464710" cy="468052"/>
          </a:xfrm>
          <a:prstGeom prst="mathPlus">
            <a:avLst/>
          </a:prstGeom>
          <a:noFill/>
          <a:ln w="508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>
                <a:solidFill>
                  <a:schemeClr val="bg1"/>
                </a:solidFill>
              </a:rPr>
              <a:t>Integración Office 365 y Moodle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¿Por que </a:t>
            </a:r>
            <a:r>
              <a:rPr lang="es-ES" sz="2000" dirty="0" err="1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Shibboleth</a:t>
            </a: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?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-508" y="2528900"/>
            <a:ext cx="9073008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Offi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ce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365 require ADFS. ADFS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soporta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Shibb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(“out of the box”)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delegamos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a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Shibb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la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AuthN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,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luego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podemos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delegarlo</a:t>
            </a:r>
            <a:r>
              <a:rPr lang="en-US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a CAS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2492" y="1639499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619" y="1516524"/>
            <a:ext cx="2353233" cy="14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Imagen 71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" y="2396954"/>
            <a:ext cx="1250621" cy="8933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8694" name="Imagen 28693"/>
          <p:cNvPicPr>
            <a:picLocks noChangeAspect="1"/>
          </p:cNvPicPr>
          <p:nvPr/>
        </p:nvPicPr>
        <p:blipFill rotWithShape="1">
          <a:blip r:embed="rId4"/>
          <a:srcRect l="60820" r="19675" b="22070"/>
          <a:stretch/>
        </p:blipFill>
        <p:spPr>
          <a:xfrm>
            <a:off x="5472099" y="5373216"/>
            <a:ext cx="432049" cy="792088"/>
          </a:xfrm>
          <a:prstGeom prst="rect">
            <a:avLst/>
          </a:prstGeom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Solución Final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flipH="1" flipV="1">
            <a:off x="0" y="1268760"/>
            <a:ext cx="9144002" cy="8099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868650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Arquitectura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624228" y="6309320"/>
            <a:ext cx="2556967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0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0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b="22258"/>
          <a:stretch/>
        </p:blipFill>
        <p:spPr>
          <a:xfrm>
            <a:off x="3380968" y="2009978"/>
            <a:ext cx="552167" cy="770932"/>
          </a:xfrm>
          <a:prstGeom prst="rect">
            <a:avLst/>
          </a:prstGeom>
        </p:spPr>
      </p:pic>
      <p:sp>
        <p:nvSpPr>
          <p:cNvPr id="28681" name="Redondear rectángulo de esquina del mismo lado 28680"/>
          <p:cNvSpPr/>
          <p:nvPr/>
        </p:nvSpPr>
        <p:spPr bwMode="auto">
          <a:xfrm>
            <a:off x="2850372" y="1412776"/>
            <a:ext cx="3773856" cy="4975073"/>
          </a:xfrm>
          <a:prstGeom prst="round2SameRect">
            <a:avLst/>
          </a:prstGeom>
          <a:noFill/>
          <a:ln w="508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689" name="Imagen 286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148" y="3489638"/>
            <a:ext cx="2322625" cy="1065786"/>
          </a:xfrm>
          <a:prstGeom prst="rect">
            <a:avLst/>
          </a:prstGeom>
        </p:spPr>
      </p:pic>
      <p:sp>
        <p:nvSpPr>
          <p:cNvPr id="75" name="CuadroTexto 74"/>
          <p:cNvSpPr txBox="1"/>
          <p:nvPr/>
        </p:nvSpPr>
        <p:spPr>
          <a:xfrm>
            <a:off x="985695" y="5589240"/>
            <a:ext cx="70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7" y="3518473"/>
            <a:ext cx="415193" cy="82245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26922" y="1556792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Data Center UBA</a:t>
            </a:r>
            <a:endParaRPr lang="es-A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6276" y="1659811"/>
            <a:ext cx="1909278" cy="1200736"/>
          </a:xfrm>
          <a:prstGeom prst="rect">
            <a:avLst/>
          </a:prstGeom>
        </p:spPr>
      </p:pic>
      <p:grpSp>
        <p:nvGrpSpPr>
          <p:cNvPr id="7192" name="Grupo 7191"/>
          <p:cNvGrpSpPr/>
          <p:nvPr/>
        </p:nvGrpSpPr>
        <p:grpSpPr>
          <a:xfrm>
            <a:off x="6993450" y="3583325"/>
            <a:ext cx="2135480" cy="2107308"/>
            <a:chOff x="6993450" y="3583325"/>
            <a:chExt cx="2135480" cy="2107308"/>
          </a:xfrm>
        </p:grpSpPr>
        <p:pic>
          <p:nvPicPr>
            <p:cNvPr id="45" name="990 Imagen" descr="header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284" y="5103399"/>
              <a:ext cx="776288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991 Imagen" descr="InnovaRed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450" y="3981212"/>
              <a:ext cx="104298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0681" y="3583325"/>
              <a:ext cx="632494" cy="316247"/>
            </a:xfrm>
            <a:prstGeom prst="rect">
              <a:avLst/>
            </a:prstGeom>
          </p:spPr>
        </p:pic>
        <p:sp>
          <p:nvSpPr>
            <p:cNvPr id="14" name="CuadroTexto 13"/>
            <p:cNvSpPr txBox="1"/>
            <p:nvPr/>
          </p:nvSpPr>
          <p:spPr>
            <a:xfrm>
              <a:off x="8087518" y="4185226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900" dirty="0" smtClean="0"/>
                <a:t>Instituciones </a:t>
              </a:r>
              <a:br>
                <a:rPr lang="es-AR" sz="900" dirty="0" smtClean="0"/>
              </a:br>
              <a:r>
                <a:rPr lang="es-AR" sz="900" dirty="0" smtClean="0"/>
                <a:t>Argentinas</a:t>
              </a:r>
              <a:endParaRPr lang="es-AR" sz="900" dirty="0"/>
            </a:p>
          </p:txBody>
        </p:sp>
        <p:pic>
          <p:nvPicPr>
            <p:cNvPr id="99" name="Imagen 9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3081" y="3735725"/>
              <a:ext cx="632494" cy="316247"/>
            </a:xfrm>
            <a:prstGeom prst="rect">
              <a:avLst/>
            </a:prstGeom>
          </p:spPr>
        </p:pic>
        <p:pic>
          <p:nvPicPr>
            <p:cNvPr id="100" name="Imagen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436" y="3904841"/>
              <a:ext cx="632494" cy="316247"/>
            </a:xfrm>
            <a:prstGeom prst="rect">
              <a:avLst/>
            </a:prstGeom>
          </p:spPr>
        </p:pic>
        <p:cxnSp>
          <p:nvCxnSpPr>
            <p:cNvPr id="16" name="Conector recto 15"/>
            <p:cNvCxnSpPr>
              <a:stCxn id="47" idx="3"/>
              <a:endCxn id="13" idx="1"/>
            </p:cNvCxnSpPr>
            <p:nvPr/>
          </p:nvCxnSpPr>
          <p:spPr bwMode="auto">
            <a:xfrm flipV="1">
              <a:off x="8036437" y="3741449"/>
              <a:ext cx="224244" cy="4151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ector recto 100"/>
            <p:cNvCxnSpPr>
              <a:stCxn id="47" idx="3"/>
            </p:cNvCxnSpPr>
            <p:nvPr/>
          </p:nvCxnSpPr>
          <p:spPr bwMode="auto">
            <a:xfrm flipV="1">
              <a:off x="8036437" y="3893849"/>
              <a:ext cx="376644" cy="2627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Conector recto 102"/>
            <p:cNvCxnSpPr>
              <a:stCxn id="47" idx="3"/>
            </p:cNvCxnSpPr>
            <p:nvPr/>
          </p:nvCxnSpPr>
          <p:spPr bwMode="auto">
            <a:xfrm flipV="1">
              <a:off x="8036437" y="4104031"/>
              <a:ext cx="529044" cy="52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4" name="Imagen 10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125" y="4719400"/>
              <a:ext cx="632494" cy="316247"/>
            </a:xfrm>
            <a:prstGeom prst="rect">
              <a:avLst/>
            </a:prstGeom>
          </p:spPr>
        </p:pic>
        <p:sp>
          <p:nvSpPr>
            <p:cNvPr id="106" name="CuadroTexto 105"/>
            <p:cNvSpPr txBox="1"/>
            <p:nvPr/>
          </p:nvSpPr>
          <p:spPr>
            <a:xfrm>
              <a:off x="7872340" y="5321301"/>
              <a:ext cx="1095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900" dirty="0" smtClean="0"/>
                <a:t>Instituciones </a:t>
              </a:r>
              <a:br>
                <a:rPr lang="es-AR" sz="900" dirty="0" smtClean="0"/>
              </a:br>
              <a:r>
                <a:rPr lang="es-AR" sz="900" dirty="0" smtClean="0"/>
                <a:t>Latinoamericanas</a:t>
              </a:r>
              <a:endParaRPr lang="es-AR" sz="900" dirty="0"/>
            </a:p>
          </p:txBody>
        </p:sp>
        <p:pic>
          <p:nvPicPr>
            <p:cNvPr id="107" name="Imagen 10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6525" y="4871800"/>
              <a:ext cx="632494" cy="316247"/>
            </a:xfrm>
            <a:prstGeom prst="rect">
              <a:avLst/>
            </a:prstGeom>
          </p:spPr>
        </p:pic>
        <p:pic>
          <p:nvPicPr>
            <p:cNvPr id="108" name="Imagen 10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925" y="5024200"/>
              <a:ext cx="632494" cy="316247"/>
            </a:xfrm>
            <a:prstGeom prst="rect">
              <a:avLst/>
            </a:prstGeom>
          </p:spPr>
        </p:pic>
        <p:cxnSp>
          <p:nvCxnSpPr>
            <p:cNvPr id="110" name="Conector recto 109"/>
            <p:cNvCxnSpPr>
              <a:endCxn id="104" idx="1"/>
            </p:cNvCxnSpPr>
            <p:nvPr/>
          </p:nvCxnSpPr>
          <p:spPr bwMode="auto">
            <a:xfrm flipV="1">
              <a:off x="7939881" y="4877524"/>
              <a:ext cx="224244" cy="4151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Conector recto 110"/>
            <p:cNvCxnSpPr/>
            <p:nvPr/>
          </p:nvCxnSpPr>
          <p:spPr bwMode="auto">
            <a:xfrm flipV="1">
              <a:off x="7939881" y="5029924"/>
              <a:ext cx="376644" cy="26278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2" name="Conector recto 111"/>
            <p:cNvCxnSpPr/>
            <p:nvPr/>
          </p:nvCxnSpPr>
          <p:spPr bwMode="auto">
            <a:xfrm flipV="1">
              <a:off x="7939881" y="5240106"/>
              <a:ext cx="529044" cy="52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Conector recto 112"/>
            <p:cNvCxnSpPr>
              <a:stCxn id="45" idx="0"/>
              <a:endCxn id="47" idx="2"/>
            </p:cNvCxnSpPr>
            <p:nvPr/>
          </p:nvCxnSpPr>
          <p:spPr bwMode="auto">
            <a:xfrm flipH="1" flipV="1">
              <a:off x="7514944" y="4332050"/>
              <a:ext cx="1484" cy="77134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5"/>
          <a:srcRect b="22258"/>
          <a:stretch/>
        </p:blipFill>
        <p:spPr>
          <a:xfrm>
            <a:off x="3889821" y="2020581"/>
            <a:ext cx="552167" cy="770932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5"/>
          <a:srcRect b="22258"/>
          <a:stretch/>
        </p:blipFill>
        <p:spPr>
          <a:xfrm>
            <a:off x="4454334" y="2021126"/>
            <a:ext cx="552167" cy="770932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 rotWithShape="1">
          <a:blip r:embed="rId5"/>
          <a:srcRect b="22258"/>
          <a:stretch/>
        </p:blipFill>
        <p:spPr>
          <a:xfrm>
            <a:off x="4989547" y="2029593"/>
            <a:ext cx="552167" cy="770932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 rotWithShape="1">
          <a:blip r:embed="rId5"/>
          <a:srcRect b="22258"/>
          <a:stretch/>
        </p:blipFill>
        <p:spPr>
          <a:xfrm>
            <a:off x="5459687" y="2020459"/>
            <a:ext cx="552167" cy="770932"/>
          </a:xfrm>
          <a:prstGeom prst="rect">
            <a:avLst/>
          </a:prstGeom>
        </p:spPr>
      </p:pic>
      <p:sp>
        <p:nvSpPr>
          <p:cNvPr id="139" name="CuadroTexto 138"/>
          <p:cNvSpPr txBox="1"/>
          <p:nvPr/>
        </p:nvSpPr>
        <p:spPr>
          <a:xfrm>
            <a:off x="3446234" y="2668653"/>
            <a:ext cx="226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/>
              <a:t>Servidores de Aplicaciones</a:t>
            </a:r>
            <a:endParaRPr lang="es-AR" sz="1000" dirty="0"/>
          </a:p>
        </p:txBody>
      </p:sp>
      <p:pic>
        <p:nvPicPr>
          <p:cNvPr id="7170" name="Picture 2" descr="http://www.microsoftinsider.es/wp-content/uploads/2014/12/sharepoint_2013_by_cassemiro-d64tt9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24" y="1598095"/>
            <a:ext cx="854724" cy="39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96" name="Grupo 7195"/>
          <p:cNvGrpSpPr/>
          <p:nvPr/>
        </p:nvGrpSpPr>
        <p:grpSpPr>
          <a:xfrm>
            <a:off x="1285013" y="1618641"/>
            <a:ext cx="1459764" cy="1465049"/>
            <a:chOff x="1285013" y="1618641"/>
            <a:chExt cx="1459764" cy="1465049"/>
          </a:xfrm>
        </p:grpSpPr>
        <p:pic>
          <p:nvPicPr>
            <p:cNvPr id="116" name="Picture 6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627023" y="2663023"/>
              <a:ext cx="980570" cy="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59" descr="SICD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285013" y="2240868"/>
              <a:ext cx="587563" cy="17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0" name="111 Imagen" descr="cid:image001.png@01CEE6E9.86EB0240"/>
            <p:cNvPicPr/>
            <p:nvPr/>
          </p:nvPicPr>
          <p:blipFill>
            <a:blip r:embed="rId15" r:link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306" y="2276872"/>
              <a:ext cx="636750" cy="183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36 Imagen" descr="banner.bmp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517124" y="2929379"/>
              <a:ext cx="647782" cy="15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" name="Imagen 1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38439" y="2453113"/>
              <a:ext cx="856126" cy="1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4" name="Picture 61" descr="siet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97913" y="2107572"/>
              <a:ext cx="488180" cy="13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106 Imagen" descr="cid:image002.png@01CEE6E9.86EB0240"/>
            <p:cNvPicPr/>
            <p:nvPr/>
          </p:nvPicPr>
          <p:blipFill>
            <a:blip r:embed="rId20" r:link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512" y="2904794"/>
              <a:ext cx="684975" cy="17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0 Imagen"/>
            <p:cNvPicPr/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7205" b="10451"/>
            <a:stretch/>
          </p:blipFill>
          <p:spPr>
            <a:xfrm>
              <a:off x="1613984" y="1862814"/>
              <a:ext cx="1130793" cy="187387"/>
            </a:xfrm>
            <a:prstGeom prst="rect">
              <a:avLst/>
            </a:prstGeom>
          </p:spPr>
        </p:pic>
        <p:pic>
          <p:nvPicPr>
            <p:cNvPr id="118" name="Picture 32" descr="delta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231740" y="2414879"/>
              <a:ext cx="471942" cy="2807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128" name="Picture 27" descr="Descripción: Descripción: login936_r3_c1"/>
            <p:cNvPicPr/>
            <p:nvPr/>
          </p:nvPicPr>
          <p:blipFill>
            <a:blip r:embed="rId24" cstate="print"/>
            <a:srcRect l="8270" r="9575" b="-2794"/>
            <a:stretch>
              <a:fillRect/>
            </a:stretch>
          </p:blipFill>
          <p:spPr bwMode="auto">
            <a:xfrm>
              <a:off x="1525330" y="1618641"/>
              <a:ext cx="1014816" cy="262476"/>
            </a:xfrm>
            <a:prstGeom prst="rect">
              <a:avLst/>
            </a:prstGeom>
            <a:noFill/>
          </p:spPr>
        </p:pic>
        <p:pic>
          <p:nvPicPr>
            <p:cNvPr id="121" name="Picture 1068" descr="uba prisma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350432" y="2107670"/>
              <a:ext cx="747480" cy="9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83" name="Grupo 7182"/>
          <p:cNvGrpSpPr/>
          <p:nvPr/>
        </p:nvGrpSpPr>
        <p:grpSpPr>
          <a:xfrm>
            <a:off x="1243428" y="3104964"/>
            <a:ext cx="1342664" cy="638283"/>
            <a:chOff x="1243428" y="3104964"/>
            <a:chExt cx="1342664" cy="638283"/>
          </a:xfrm>
        </p:grpSpPr>
        <p:sp>
          <p:nvSpPr>
            <p:cNvPr id="25" name="Rectángulo 24"/>
            <p:cNvSpPr/>
            <p:nvPr/>
          </p:nvSpPr>
          <p:spPr bwMode="auto">
            <a:xfrm>
              <a:off x="1243428" y="3107353"/>
              <a:ext cx="1342664" cy="631572"/>
            </a:xfrm>
            <a:prstGeom prst="rect">
              <a:avLst/>
            </a:prstGeom>
            <a:solidFill>
              <a:schemeClr val="accent1"/>
            </a:solidFill>
            <a:ln w="50800" cap="flat" cmpd="sng" algn="ctr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5" name="Picture 1291" descr="comdoc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283065" y="3104964"/>
              <a:ext cx="613348" cy="211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6" name="Picture 4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952934" y="3172709"/>
              <a:ext cx="518212" cy="20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7" name="Picture 1005" descr="sigeva alt 3 ch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339232" y="3316725"/>
              <a:ext cx="356722" cy="356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CuadroTexto 26"/>
            <p:cNvSpPr txBox="1"/>
            <p:nvPr/>
          </p:nvSpPr>
          <p:spPr>
            <a:xfrm>
              <a:off x="1791758" y="3373915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900" dirty="0" smtClean="0"/>
                <a:t>Desarrollo </a:t>
              </a:r>
            </a:p>
            <a:p>
              <a:r>
                <a:rPr lang="es-AR" sz="900" dirty="0" smtClean="0"/>
                <a:t>de terceros</a:t>
              </a:r>
              <a:endParaRPr lang="es-AR" sz="900" dirty="0"/>
            </a:p>
          </p:txBody>
        </p:sp>
      </p:grpSp>
      <p:pic>
        <p:nvPicPr>
          <p:cNvPr id="7168" name="Imagen 7167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44482" y="5614119"/>
            <a:ext cx="1674000" cy="940576"/>
          </a:xfrm>
          <a:prstGeom prst="rect">
            <a:avLst/>
          </a:prstGeom>
        </p:spPr>
      </p:pic>
      <p:pic>
        <p:nvPicPr>
          <p:cNvPr id="7169" name="Imagen 7168"/>
          <p:cNvPicPr>
            <a:picLocks noChangeAspect="1"/>
          </p:cNvPicPr>
          <p:nvPr/>
        </p:nvPicPr>
        <p:blipFill rotWithShape="1">
          <a:blip r:embed="rId30"/>
          <a:srcRect t="17017" b="19297"/>
          <a:stretch/>
        </p:blipFill>
        <p:spPr>
          <a:xfrm>
            <a:off x="305427" y="1970506"/>
            <a:ext cx="613065" cy="390444"/>
          </a:xfrm>
          <a:prstGeom prst="rect">
            <a:avLst/>
          </a:prstGeom>
        </p:spPr>
      </p:pic>
      <p:cxnSp>
        <p:nvCxnSpPr>
          <p:cNvPr id="7172" name="Conector recto 7171"/>
          <p:cNvCxnSpPr/>
          <p:nvPr/>
        </p:nvCxnSpPr>
        <p:spPr bwMode="auto">
          <a:xfrm>
            <a:off x="555364" y="3893848"/>
            <a:ext cx="205222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0" name="Conector recto 149"/>
          <p:cNvCxnSpPr/>
          <p:nvPr/>
        </p:nvCxnSpPr>
        <p:spPr bwMode="auto">
          <a:xfrm>
            <a:off x="611959" y="5460218"/>
            <a:ext cx="202668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75" name="CuadroTexto 7174"/>
          <p:cNvSpPr txBox="1"/>
          <p:nvPr/>
        </p:nvSpPr>
        <p:spPr>
          <a:xfrm>
            <a:off x="3455965" y="4793590"/>
            <a:ext cx="2471433" cy="307777"/>
          </a:xfrm>
          <a:prstGeom prst="rect">
            <a:avLst/>
          </a:prstGeom>
          <a:solidFill>
            <a:srgbClr val="3965AD"/>
          </a:solidFill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</a:rPr>
              <a:t>Base de datos de usuarios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7176" name="CuadroTexto 7175"/>
          <p:cNvSpPr txBox="1"/>
          <p:nvPr/>
        </p:nvSpPr>
        <p:spPr>
          <a:xfrm>
            <a:off x="2848996" y="5555672"/>
            <a:ext cx="6367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err="1" smtClean="0">
                <a:solidFill>
                  <a:srgbClr val="2D518B"/>
                </a:solidFill>
              </a:rPr>
              <a:t>OpenLDAP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55" name="CuadroTexto 154"/>
          <p:cNvSpPr txBox="1"/>
          <p:nvPr/>
        </p:nvSpPr>
        <p:spPr>
          <a:xfrm>
            <a:off x="3275856" y="5172005"/>
            <a:ext cx="99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i="1" dirty="0" smtClean="0"/>
              <a:t>uso externo</a:t>
            </a:r>
            <a:endParaRPr lang="es-AR" sz="1000" b="1" i="1" dirty="0"/>
          </a:p>
        </p:txBody>
      </p:sp>
      <p:sp>
        <p:nvSpPr>
          <p:cNvPr id="156" name="CuadroTexto 155"/>
          <p:cNvSpPr txBox="1"/>
          <p:nvPr/>
        </p:nvSpPr>
        <p:spPr>
          <a:xfrm>
            <a:off x="3431286" y="6108109"/>
            <a:ext cx="3978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Linux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57" name="CuadroTexto 156"/>
          <p:cNvSpPr txBox="1"/>
          <p:nvPr/>
        </p:nvSpPr>
        <p:spPr>
          <a:xfrm>
            <a:off x="4824028" y="5045114"/>
            <a:ext cx="174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i="1" dirty="0" smtClean="0"/>
              <a:t>opciones críticas </a:t>
            </a:r>
            <a:r>
              <a:rPr lang="es-AR" sz="1000" b="1" i="1" dirty="0" err="1" smtClean="0"/>
              <a:t>backoffice</a:t>
            </a:r>
            <a:endParaRPr lang="es-AR" sz="1000" b="1" i="1" dirty="0"/>
          </a:p>
        </p:txBody>
      </p:sp>
      <p:grpSp>
        <p:nvGrpSpPr>
          <p:cNvPr id="7184" name="Grupo 7183"/>
          <p:cNvGrpSpPr/>
          <p:nvPr/>
        </p:nvGrpSpPr>
        <p:grpSpPr>
          <a:xfrm>
            <a:off x="3083677" y="3280258"/>
            <a:ext cx="939957" cy="1243095"/>
            <a:chOff x="3083677" y="3625485"/>
            <a:chExt cx="939957" cy="1243095"/>
          </a:xfrm>
        </p:grpSpPr>
        <p:pic>
          <p:nvPicPr>
            <p:cNvPr id="28688" name="Imagen 2868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167353" y="3798669"/>
              <a:ext cx="689092" cy="957046"/>
            </a:xfrm>
            <a:prstGeom prst="rect">
              <a:avLst/>
            </a:prstGeom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3424197" y="3625485"/>
              <a:ext cx="599437" cy="42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CuadroTexto 157"/>
            <p:cNvSpPr txBox="1"/>
            <p:nvPr/>
          </p:nvSpPr>
          <p:spPr>
            <a:xfrm>
              <a:off x="3083677" y="4653136"/>
              <a:ext cx="87395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800" dirty="0" smtClean="0">
                  <a:solidFill>
                    <a:srgbClr val="2D518B"/>
                  </a:solidFill>
                </a:rPr>
                <a:t>Linux </a:t>
              </a:r>
              <a:r>
                <a:rPr lang="es-AR" sz="800" dirty="0" err="1" smtClean="0">
                  <a:solidFill>
                    <a:srgbClr val="2D518B"/>
                  </a:solidFill>
                </a:rPr>
                <a:t>Debian</a:t>
              </a:r>
              <a:r>
                <a:rPr lang="es-AR" sz="800" dirty="0" smtClean="0">
                  <a:solidFill>
                    <a:srgbClr val="2D518B"/>
                  </a:solidFill>
                </a:rPr>
                <a:t> 8</a:t>
              </a:r>
              <a:endParaRPr lang="es-AR" sz="800" dirty="0">
                <a:solidFill>
                  <a:srgbClr val="2D518B"/>
                </a:solidFill>
              </a:endParaRPr>
            </a:p>
          </p:txBody>
        </p:sp>
      </p:grpSp>
      <p:cxnSp>
        <p:nvCxnSpPr>
          <p:cNvPr id="7178" name="Conector recto 7177"/>
          <p:cNvCxnSpPr/>
          <p:nvPr/>
        </p:nvCxnSpPr>
        <p:spPr bwMode="auto">
          <a:xfrm>
            <a:off x="3731987" y="3943490"/>
            <a:ext cx="471500" cy="81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CuadroTexto 161"/>
          <p:cNvSpPr txBox="1"/>
          <p:nvPr/>
        </p:nvSpPr>
        <p:spPr>
          <a:xfrm>
            <a:off x="4680012" y="5568049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Active </a:t>
            </a:r>
            <a:r>
              <a:rPr lang="es-AR" sz="700" dirty="0" err="1" smtClean="0">
                <a:solidFill>
                  <a:srgbClr val="2D518B"/>
                </a:solidFill>
              </a:rPr>
              <a:t>Directory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63" name="CuadroTexto 162"/>
          <p:cNvSpPr txBox="1"/>
          <p:nvPr/>
        </p:nvSpPr>
        <p:spPr>
          <a:xfrm>
            <a:off x="5144683" y="6120486"/>
            <a:ext cx="10615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Windows Server 2008</a:t>
            </a:r>
            <a:endParaRPr lang="es-AR" sz="700" dirty="0">
              <a:solidFill>
                <a:srgbClr val="2D518B"/>
              </a:solidFill>
            </a:endParaRPr>
          </a:p>
        </p:txBody>
      </p:sp>
      <p:pic>
        <p:nvPicPr>
          <p:cNvPr id="164" name="Imagen 163"/>
          <p:cNvPicPr>
            <a:picLocks noChangeAspect="1"/>
          </p:cNvPicPr>
          <p:nvPr/>
        </p:nvPicPr>
        <p:blipFill rotWithShape="1">
          <a:blip r:embed="rId4"/>
          <a:srcRect l="60820" r="19675" b="22070"/>
          <a:stretch/>
        </p:blipFill>
        <p:spPr>
          <a:xfrm>
            <a:off x="3439602" y="5409220"/>
            <a:ext cx="432049" cy="792088"/>
          </a:xfrm>
          <a:prstGeom prst="rect">
            <a:avLst/>
          </a:prstGeom>
        </p:spPr>
      </p:pic>
      <p:cxnSp>
        <p:nvCxnSpPr>
          <p:cNvPr id="7186" name="Conector recto 7185"/>
          <p:cNvCxnSpPr/>
          <p:nvPr/>
        </p:nvCxnSpPr>
        <p:spPr bwMode="auto">
          <a:xfrm flipH="1" flipV="1">
            <a:off x="3856445" y="3796426"/>
            <a:ext cx="387703" cy="969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199" name="Imagen 719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181298" y="4468491"/>
            <a:ext cx="814125" cy="461702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40085" y="4016048"/>
            <a:ext cx="1929971" cy="1270868"/>
            <a:chOff x="640085" y="4016048"/>
            <a:chExt cx="1929971" cy="1270868"/>
          </a:xfrm>
        </p:grpSpPr>
        <p:pic>
          <p:nvPicPr>
            <p:cNvPr id="132" name="Picture 2" descr="http://www.library.yale.edu/librarynews/newCAS.gif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5" y="4044450"/>
              <a:ext cx="1923521" cy="1242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640085" y="4016048"/>
              <a:ext cx="1929971" cy="24622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s-AR" sz="1000" dirty="0" smtClean="0"/>
                <a:t>Universidad de Buenos Aires</a:t>
              </a:r>
              <a:endParaRPr lang="es-AR" sz="1000" dirty="0"/>
            </a:p>
          </p:txBody>
        </p:sp>
      </p:grpSp>
      <p:cxnSp>
        <p:nvCxnSpPr>
          <p:cNvPr id="11" name="Conector recto 10"/>
          <p:cNvCxnSpPr/>
          <p:nvPr/>
        </p:nvCxnSpPr>
        <p:spPr bwMode="auto">
          <a:xfrm>
            <a:off x="2848996" y="2924944"/>
            <a:ext cx="3775232" cy="2796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238093" y="3032956"/>
            <a:ext cx="917846" cy="34327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 bwMode="auto">
          <a:xfrm>
            <a:off x="1270720" y="1444625"/>
            <a:ext cx="1554686" cy="1660339"/>
          </a:xfrm>
          <a:prstGeom prst="rect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ángulo 16"/>
          <p:cNvSpPr/>
          <p:nvPr/>
        </p:nvSpPr>
        <p:spPr bwMode="auto">
          <a:xfrm>
            <a:off x="251520" y="1444625"/>
            <a:ext cx="991908" cy="952329"/>
          </a:xfrm>
          <a:prstGeom prst="rect">
            <a:avLst/>
          </a:prstGeom>
          <a:noFill/>
          <a:ln w="508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ángulo 17"/>
          <p:cNvSpPr/>
          <p:nvPr/>
        </p:nvSpPr>
        <p:spPr bwMode="auto">
          <a:xfrm>
            <a:off x="3397922" y="1952836"/>
            <a:ext cx="2736067" cy="967845"/>
          </a:xfrm>
          <a:prstGeom prst="rect">
            <a:avLst/>
          </a:prstGeom>
          <a:solidFill>
            <a:schemeClr val="accent1">
              <a:alpha val="40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97" name="Rectángulo 7196"/>
          <p:cNvSpPr/>
          <p:nvPr/>
        </p:nvSpPr>
        <p:spPr bwMode="auto">
          <a:xfrm>
            <a:off x="-4708100" y="2766319"/>
            <a:ext cx="4440231" cy="1574607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800" b="1" i="0" u="none" strike="noStrike" cap="none" normalizeH="0" baseline="0" dirty="0" smtClean="0">
                <a:ln>
                  <a:noFill/>
                </a:ln>
                <a:solidFill>
                  <a:srgbClr val="3965AD"/>
                </a:solidFill>
                <a:effectLst/>
                <a:latin typeface="Arial" charset="0"/>
              </a:rPr>
              <a:t>Portales: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6"/>
              </a:buBlip>
              <a:tabLst/>
            </a:pPr>
            <a:r>
              <a:rPr lang="es-AR" sz="1400" dirty="0" smtClean="0"/>
              <a:t>Del estudiante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Blip>
                <a:blip r:embed="rId36"/>
              </a:buBlip>
              <a:tabLst/>
            </a:pPr>
            <a:r>
              <a:rPr kumimoji="0" lang="es-A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Del empleado (docentes y no docentes)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AR" sz="1400" dirty="0" smtClean="0">
                <a:solidFill>
                  <a:srgbClr val="002060"/>
                </a:solidFill>
              </a:rPr>
              <a:t>Función 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93663" marR="0" indent="-93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s-AR" sz="1400" dirty="0"/>
              <a:t> </a:t>
            </a:r>
            <a:r>
              <a:rPr lang="es-AR" sz="1400" dirty="0" smtClean="0"/>
              <a:t>C</a:t>
            </a:r>
            <a:r>
              <a:rPr lang="es-AR" sz="1400" i="1" dirty="0" smtClean="0"/>
              <a:t>atalogo de servicios/aplicaciones autorizadas.</a:t>
            </a:r>
          </a:p>
          <a:p>
            <a:pPr marL="93663" marR="0" indent="-936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s-A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s-A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CMS con aplicaciones y servicios integrados.</a:t>
            </a:r>
          </a:p>
        </p:txBody>
      </p:sp>
    </p:spTree>
    <p:extLst>
      <p:ext uri="{BB962C8B-B14F-4D97-AF65-F5344CB8AC3E}">
        <p14:creationId xmlns:p14="http://schemas.microsoft.com/office/powerpoint/2010/main" val="14755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55313 -0.1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 animBg="1"/>
      <p:bldP spid="7" grpId="0"/>
      <p:bldP spid="139" grpId="0"/>
      <p:bldP spid="7175" grpId="0" animBg="1"/>
      <p:bldP spid="7176" grpId="0"/>
      <p:bldP spid="155" grpId="0"/>
      <p:bldP spid="156" grpId="0"/>
      <p:bldP spid="157" grpId="0"/>
      <p:bldP spid="162" grpId="0"/>
      <p:bldP spid="163" grpId="0"/>
      <p:bldP spid="15" grpId="0" animBg="1"/>
      <p:bldP spid="17" grpId="0" animBg="1"/>
      <p:bldP spid="18" grpId="0" animBg="1"/>
      <p:bldP spid="7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SSO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CAS: Funcionamiento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00" y="1535892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ángulo 15"/>
          <p:cNvSpPr/>
          <p:nvPr/>
        </p:nvSpPr>
        <p:spPr>
          <a:xfrm>
            <a:off x="236207" y="3406379"/>
            <a:ext cx="5735775" cy="1479861"/>
          </a:xfrm>
          <a:prstGeom prst="rect">
            <a:avLst/>
          </a:prstGeom>
          <a:solidFill>
            <a:srgbClr val="E87D37">
              <a:lumMod val="20000"/>
              <a:lumOff val="80000"/>
            </a:srgb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7" name="Conector curvado 16"/>
          <p:cNvCxnSpPr/>
          <p:nvPr/>
        </p:nvCxnSpPr>
        <p:spPr>
          <a:xfrm>
            <a:off x="1033668" y="1563753"/>
            <a:ext cx="953715" cy="781061"/>
          </a:xfrm>
          <a:prstGeom prst="curvedConnector3">
            <a:avLst>
              <a:gd name="adj1" fmla="val 50000"/>
            </a:avLst>
          </a:prstGeom>
          <a:noFill/>
          <a:ln w="38100" cap="rnd" cmpd="sng" algn="ctr">
            <a:solidFill>
              <a:sysClr val="windowText" lastClr="000000"/>
            </a:solidFill>
            <a:prstDash val="solid"/>
            <a:tailEnd type="triangle"/>
          </a:ln>
          <a:effectLst>
            <a:innerShdw blurRad="25400" dist="12700" dir="13500000">
              <a:srgbClr val="000000">
                <a:alpha val="45000"/>
              </a:srgbClr>
            </a:innerShdw>
          </a:effectLst>
        </p:spPr>
      </p:cxnSp>
      <p:sp>
        <p:nvSpPr>
          <p:cNvPr id="18" name="Elipse 17"/>
          <p:cNvSpPr/>
          <p:nvPr/>
        </p:nvSpPr>
        <p:spPr>
          <a:xfrm>
            <a:off x="1715894" y="1563753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604150" y="1508260"/>
            <a:ext cx="217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b="1" dirty="0" smtClean="0">
                <a:solidFill>
                  <a:prstClr val="black"/>
                </a:solidFill>
                <a:latin typeface="Century Gothic" panose="020B0502020202020204"/>
              </a:rPr>
              <a:t>Aplicaciones Web (protegidas por CAS)</a:t>
            </a:r>
            <a:endParaRPr lang="es-AR" sz="10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pic>
        <p:nvPicPr>
          <p:cNvPr id="24" name="Picture 2" descr="http://www.library.yale.edu/librarynews/newCAS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394" y="3484492"/>
            <a:ext cx="1923521" cy="124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orma libre 24"/>
          <p:cNvSpPr/>
          <p:nvPr/>
        </p:nvSpPr>
        <p:spPr>
          <a:xfrm>
            <a:off x="1244691" y="2618979"/>
            <a:ext cx="714091" cy="1420023"/>
          </a:xfrm>
          <a:custGeom>
            <a:avLst/>
            <a:gdLst>
              <a:gd name="connsiteX0" fmla="*/ 714091 w 714091"/>
              <a:gd name="connsiteY0" fmla="*/ 0 h 1420023"/>
              <a:gd name="connsiteX1" fmla="*/ 53691 w 714091"/>
              <a:gd name="connsiteY1" fmla="*/ 457200 h 1420023"/>
              <a:gd name="connsiteX2" fmla="*/ 104491 w 714091"/>
              <a:gd name="connsiteY2" fmla="*/ 965200 h 1420023"/>
              <a:gd name="connsiteX3" fmla="*/ 625191 w 714091"/>
              <a:gd name="connsiteY3" fmla="*/ 1371600 h 1420023"/>
              <a:gd name="connsiteX4" fmla="*/ 650591 w 714091"/>
              <a:gd name="connsiteY4" fmla="*/ 1397000 h 142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091" h="1420023">
                <a:moveTo>
                  <a:pt x="714091" y="0"/>
                </a:moveTo>
                <a:cubicBezTo>
                  <a:pt x="434691" y="148166"/>
                  <a:pt x="155291" y="296333"/>
                  <a:pt x="53691" y="457200"/>
                </a:cubicBezTo>
                <a:cubicBezTo>
                  <a:pt x="-47909" y="618067"/>
                  <a:pt x="9241" y="812800"/>
                  <a:pt x="104491" y="965200"/>
                </a:cubicBezTo>
                <a:cubicBezTo>
                  <a:pt x="199741" y="1117600"/>
                  <a:pt x="534174" y="1299633"/>
                  <a:pt x="625191" y="1371600"/>
                </a:cubicBezTo>
                <a:cubicBezTo>
                  <a:pt x="716208" y="1443567"/>
                  <a:pt x="683399" y="1420283"/>
                  <a:pt x="650591" y="1397000"/>
                </a:cubicBezTo>
              </a:path>
            </a:pathLst>
          </a:custGeom>
          <a:noFill/>
          <a:ln w="285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  <a:tailEnd type="triangle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953390" y="2497403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236207" y="2828247"/>
            <a:ext cx="2016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El cliente CAS redirige al navegador del usuario a la página de </a:t>
            </a:r>
            <a:r>
              <a:rPr lang="es-AR" sz="1000" dirty="0" err="1" smtClean="0">
                <a:solidFill>
                  <a:prstClr val="black"/>
                </a:solidFill>
                <a:latin typeface="Century Gothic" panose="020B0502020202020204"/>
              </a:rPr>
              <a:t>login</a:t>
            </a: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 de CAS</a:t>
            </a:r>
            <a:endParaRPr lang="es-A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cxnSp>
        <p:nvCxnSpPr>
          <p:cNvPr id="28" name="Conector recto 27"/>
          <p:cNvCxnSpPr/>
          <p:nvPr/>
        </p:nvCxnSpPr>
        <p:spPr>
          <a:xfrm>
            <a:off x="3065150" y="4574290"/>
            <a:ext cx="118533" cy="423334"/>
          </a:xfrm>
          <a:prstGeom prst="line">
            <a:avLst/>
          </a:prstGeom>
          <a:noFill/>
          <a:ln w="9525" cap="rnd" cmpd="sng" algn="ctr">
            <a:solidFill>
              <a:sysClr val="windowText" lastClr="000000">
                <a:alpha val="60000"/>
              </a:sysClr>
            </a:solidFill>
            <a:prstDash val="solid"/>
          </a:ln>
          <a:effectLst/>
        </p:spPr>
      </p:cxnSp>
      <p:sp>
        <p:nvSpPr>
          <p:cNvPr id="29" name="CuadroTexto 28"/>
          <p:cNvSpPr txBox="1"/>
          <p:nvPr/>
        </p:nvSpPr>
        <p:spPr>
          <a:xfrm>
            <a:off x="1510525" y="5006639"/>
            <a:ext cx="31067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El servidor CAS valida el usuario y la contraseña  con la fuente de datos (AD, LDAP, SQL DB, </a:t>
            </a:r>
            <a:r>
              <a:rPr lang="es-AR" sz="1000" dirty="0" err="1" smtClean="0">
                <a:solidFill>
                  <a:prstClr val="black"/>
                </a:solidFill>
                <a:latin typeface="Century Gothic" panose="020B0502020202020204"/>
              </a:rPr>
              <a:t>etc</a:t>
            </a: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)</a:t>
            </a:r>
            <a:endParaRPr lang="es-A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cxnSp>
        <p:nvCxnSpPr>
          <p:cNvPr id="30" name="Conector recto de flecha 29"/>
          <p:cNvCxnSpPr>
            <a:endCxn id="31" idx="0"/>
          </p:cNvCxnSpPr>
          <p:nvPr/>
        </p:nvCxnSpPr>
        <p:spPr>
          <a:xfrm flipH="1">
            <a:off x="2826296" y="5173084"/>
            <a:ext cx="313448" cy="488164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alpha val="60000"/>
              </a:sysClr>
            </a:solidFill>
            <a:prstDash val="solid"/>
            <a:tailEnd type="triangle"/>
          </a:ln>
          <a:effectLst/>
        </p:spPr>
      </p:cxnSp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5661248"/>
            <a:ext cx="1981200" cy="857250"/>
          </a:xfrm>
          <a:prstGeom prst="rect">
            <a:avLst/>
          </a:prstGeom>
        </p:spPr>
      </p:pic>
      <p:cxnSp>
        <p:nvCxnSpPr>
          <p:cNvPr id="32" name="Conector recto 31"/>
          <p:cNvCxnSpPr/>
          <p:nvPr/>
        </p:nvCxnSpPr>
        <p:spPr>
          <a:xfrm flipH="1">
            <a:off x="2475104" y="4538975"/>
            <a:ext cx="129046" cy="467664"/>
          </a:xfrm>
          <a:prstGeom prst="line">
            <a:avLst/>
          </a:prstGeom>
          <a:noFill/>
          <a:ln w="9525" cap="rnd" cmpd="sng" algn="ctr">
            <a:solidFill>
              <a:sysClr val="windowText" lastClr="000000">
                <a:alpha val="60000"/>
              </a:sysClr>
            </a:solidFill>
            <a:prstDash val="solid"/>
          </a:ln>
          <a:effectLst/>
        </p:spPr>
      </p:cxnSp>
      <p:cxnSp>
        <p:nvCxnSpPr>
          <p:cNvPr id="33" name="Conector recto de flecha 32"/>
          <p:cNvCxnSpPr/>
          <p:nvPr/>
        </p:nvCxnSpPr>
        <p:spPr>
          <a:xfrm>
            <a:off x="2446493" y="5337659"/>
            <a:ext cx="186267" cy="464460"/>
          </a:xfrm>
          <a:prstGeom prst="straightConnector1">
            <a:avLst/>
          </a:prstGeom>
          <a:noFill/>
          <a:ln w="9525" cap="rnd" cmpd="sng" algn="ctr">
            <a:solidFill>
              <a:sysClr val="windowText" lastClr="000000">
                <a:alpha val="60000"/>
              </a:sysClr>
            </a:solidFill>
            <a:prstDash val="solid"/>
            <a:tailEnd type="triangle"/>
          </a:ln>
          <a:effectLst/>
        </p:spPr>
      </p:cxnSp>
      <p:sp>
        <p:nvSpPr>
          <p:cNvPr id="34" name="Elipse 33"/>
          <p:cNvSpPr/>
          <p:nvPr/>
        </p:nvSpPr>
        <p:spPr>
          <a:xfrm>
            <a:off x="1106298" y="4984286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</a:t>
            </a:r>
          </a:p>
        </p:txBody>
      </p:sp>
      <p:sp>
        <p:nvSpPr>
          <p:cNvPr id="35" name="Forma libre 34"/>
          <p:cNvSpPr/>
          <p:nvPr/>
        </p:nvSpPr>
        <p:spPr>
          <a:xfrm flipH="1">
            <a:off x="3404529" y="2696368"/>
            <a:ext cx="457199" cy="1420023"/>
          </a:xfrm>
          <a:custGeom>
            <a:avLst/>
            <a:gdLst>
              <a:gd name="connsiteX0" fmla="*/ 714091 w 714091"/>
              <a:gd name="connsiteY0" fmla="*/ 0 h 1420023"/>
              <a:gd name="connsiteX1" fmla="*/ 53691 w 714091"/>
              <a:gd name="connsiteY1" fmla="*/ 457200 h 1420023"/>
              <a:gd name="connsiteX2" fmla="*/ 104491 w 714091"/>
              <a:gd name="connsiteY2" fmla="*/ 965200 h 1420023"/>
              <a:gd name="connsiteX3" fmla="*/ 625191 w 714091"/>
              <a:gd name="connsiteY3" fmla="*/ 1371600 h 1420023"/>
              <a:gd name="connsiteX4" fmla="*/ 650591 w 714091"/>
              <a:gd name="connsiteY4" fmla="*/ 1397000 h 142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091" h="1420023">
                <a:moveTo>
                  <a:pt x="714091" y="0"/>
                </a:moveTo>
                <a:cubicBezTo>
                  <a:pt x="434691" y="148166"/>
                  <a:pt x="155291" y="296333"/>
                  <a:pt x="53691" y="457200"/>
                </a:cubicBezTo>
                <a:cubicBezTo>
                  <a:pt x="-47909" y="618067"/>
                  <a:pt x="9241" y="812800"/>
                  <a:pt x="104491" y="965200"/>
                </a:cubicBezTo>
                <a:cubicBezTo>
                  <a:pt x="199741" y="1117600"/>
                  <a:pt x="534174" y="1299633"/>
                  <a:pt x="625191" y="1371600"/>
                </a:cubicBezTo>
                <a:cubicBezTo>
                  <a:pt x="716208" y="1443567"/>
                  <a:pt x="683399" y="1420283"/>
                  <a:pt x="650591" y="1397000"/>
                </a:cubicBezTo>
              </a:path>
            </a:pathLst>
          </a:custGeom>
          <a:noFill/>
          <a:ln w="285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  <a:headEnd type="triangle"/>
            <a:tailEnd type="none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3697094" y="2884548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4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075446" y="2715212"/>
            <a:ext cx="2421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El usuario ahora está autenticado para todas las aplicaciones web y es redirigido al destino original con un “ticket de servicio”</a:t>
            </a:r>
            <a:endParaRPr lang="es-A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8596" y="3907970"/>
            <a:ext cx="12572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500" b="1" dirty="0" smtClean="0">
                <a:solidFill>
                  <a:prstClr val="black"/>
                </a:solidFill>
                <a:latin typeface="Century Gothic" panose="020B0502020202020204"/>
              </a:rPr>
              <a:t>SERVIDOR CAS</a:t>
            </a:r>
            <a:endParaRPr lang="es-AR" sz="1500" b="1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4111105" y="3789289"/>
            <a:ext cx="1589946" cy="781254"/>
          </a:xfrm>
          <a:prstGeom prst="rect">
            <a:avLst/>
          </a:prstGeom>
          <a:solidFill>
            <a:srgbClr val="63554D"/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Validador de Ticket</a:t>
            </a:r>
          </a:p>
        </p:txBody>
      </p:sp>
      <p:sp>
        <p:nvSpPr>
          <p:cNvPr id="40" name="Forma libre 39"/>
          <p:cNvSpPr/>
          <p:nvPr/>
        </p:nvSpPr>
        <p:spPr>
          <a:xfrm>
            <a:off x="3876738" y="2227646"/>
            <a:ext cx="4727710" cy="1936500"/>
          </a:xfrm>
          <a:custGeom>
            <a:avLst/>
            <a:gdLst>
              <a:gd name="connsiteX0" fmla="*/ 0 w 4114048"/>
              <a:gd name="connsiteY0" fmla="*/ 0 h 1998134"/>
              <a:gd name="connsiteX1" fmla="*/ 4097867 w 4114048"/>
              <a:gd name="connsiteY1" fmla="*/ 1100667 h 1998134"/>
              <a:gd name="connsiteX2" fmla="*/ 1439334 w 4114048"/>
              <a:gd name="connsiteY2" fmla="*/ 1998134 h 1998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048" h="1998134">
                <a:moveTo>
                  <a:pt x="0" y="0"/>
                </a:moveTo>
                <a:cubicBezTo>
                  <a:pt x="1928989" y="383822"/>
                  <a:pt x="3857978" y="767645"/>
                  <a:pt x="4097867" y="1100667"/>
                </a:cubicBezTo>
                <a:cubicBezTo>
                  <a:pt x="4337756" y="1433689"/>
                  <a:pt x="1837267" y="1803401"/>
                  <a:pt x="1439334" y="1998134"/>
                </a:cubicBezTo>
              </a:path>
            </a:pathLst>
          </a:custGeom>
          <a:noFill/>
          <a:ln w="25400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  <a:headEnd type="none"/>
            <a:tailEnd type="triangle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4933222" y="1817751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5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5393056" y="1855168"/>
            <a:ext cx="25061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El cliente CAS valida el ticket de servicio con el servidor CAS (</a:t>
            </a:r>
            <a:r>
              <a:rPr lang="es-AR" sz="1000" dirty="0" err="1" smtClean="0">
                <a:solidFill>
                  <a:prstClr val="black"/>
                </a:solidFill>
                <a:latin typeface="Century Gothic" panose="020B0502020202020204"/>
              </a:rPr>
              <a:t>via</a:t>
            </a: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 protocolo CAS)</a:t>
            </a:r>
            <a:endParaRPr lang="es-A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3" name="Forma libre 42"/>
          <p:cNvSpPr/>
          <p:nvPr/>
        </p:nvSpPr>
        <p:spPr>
          <a:xfrm>
            <a:off x="4109315" y="4689079"/>
            <a:ext cx="1632501" cy="474148"/>
          </a:xfrm>
          <a:custGeom>
            <a:avLst/>
            <a:gdLst>
              <a:gd name="connsiteX0" fmla="*/ 1388534 w 1632501"/>
              <a:gd name="connsiteY0" fmla="*/ 0 h 474148"/>
              <a:gd name="connsiteX1" fmla="*/ 1524000 w 1632501"/>
              <a:gd name="connsiteY1" fmla="*/ 474133 h 474148"/>
              <a:gd name="connsiteX2" fmla="*/ 0 w 1632501"/>
              <a:gd name="connsiteY2" fmla="*/ 16933 h 47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2501" h="474148">
                <a:moveTo>
                  <a:pt x="1388534" y="0"/>
                </a:moveTo>
                <a:cubicBezTo>
                  <a:pt x="1571978" y="235655"/>
                  <a:pt x="1755422" y="471311"/>
                  <a:pt x="1524000" y="474133"/>
                </a:cubicBezTo>
                <a:cubicBezTo>
                  <a:pt x="1292578" y="476955"/>
                  <a:pt x="245533" y="93133"/>
                  <a:pt x="0" y="16933"/>
                </a:cubicBezTo>
              </a:path>
            </a:pathLst>
          </a:custGeom>
          <a:noFill/>
          <a:ln w="25400" cap="rnd" cmpd="sng" algn="ctr">
            <a:solidFill>
              <a:srgbClr val="052F61">
                <a:shade val="50000"/>
                <a:hueMod val="94000"/>
              </a:srgbClr>
            </a:solidFill>
            <a:prstDash val="dash"/>
            <a:tailEnd type="triangle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5705113" y="4660327"/>
            <a:ext cx="2298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Si la validación del ticket falla, el usuario es enviado de regreso a la página de </a:t>
            </a:r>
            <a:r>
              <a:rPr lang="es-AR" sz="1000" dirty="0" err="1" smtClean="0">
                <a:solidFill>
                  <a:prstClr val="black"/>
                </a:solidFill>
                <a:latin typeface="Century Gothic" panose="020B0502020202020204"/>
              </a:rPr>
              <a:t>login</a:t>
            </a:r>
            <a:r>
              <a:rPr lang="es-AR" sz="1000" dirty="0" smtClean="0">
                <a:solidFill>
                  <a:prstClr val="black"/>
                </a:solidFill>
                <a:latin typeface="Century Gothic" panose="020B0502020202020204"/>
              </a:rPr>
              <a:t>, de lo contrario se le permite proceder</a:t>
            </a:r>
            <a:endParaRPr lang="es-AR" sz="1000" dirty="0">
              <a:solidFill>
                <a:prstClr val="black"/>
              </a:solidFill>
              <a:latin typeface="Century Gothic" panose="020B0502020202020204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5085622" y="5289082"/>
            <a:ext cx="433388" cy="413501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5875" cap="rnd" cmpd="sng" algn="ctr">
            <a:solidFill>
              <a:srgbClr val="052F61">
                <a:shade val="50000"/>
                <a:hueMod val="94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</a:t>
            </a:r>
          </a:p>
        </p:txBody>
      </p:sp>
      <p:grpSp>
        <p:nvGrpSpPr>
          <p:cNvPr id="46" name="Grupo 45"/>
          <p:cNvGrpSpPr/>
          <p:nvPr/>
        </p:nvGrpSpPr>
        <p:grpSpPr>
          <a:xfrm>
            <a:off x="2123728" y="1808820"/>
            <a:ext cx="1459764" cy="1465049"/>
            <a:chOff x="1285013" y="1618641"/>
            <a:chExt cx="1459764" cy="1465049"/>
          </a:xfrm>
        </p:grpSpPr>
        <p:pic>
          <p:nvPicPr>
            <p:cNvPr id="47" name="Picture 6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27023" y="2663023"/>
              <a:ext cx="980570" cy="27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9" descr="SIC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85013" y="2240868"/>
              <a:ext cx="587563" cy="172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111 Imagen" descr="cid:image001.png@01CEE6E9.86EB0240"/>
            <p:cNvPicPr/>
            <p:nvPr/>
          </p:nvPicPr>
          <p:blipFill>
            <a:blip r:embed="rId9" r:link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306" y="2276872"/>
              <a:ext cx="636750" cy="1833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36 Imagen" descr="banner.bmp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517124" y="2929379"/>
              <a:ext cx="647782" cy="153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Imagen 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338439" y="2453113"/>
              <a:ext cx="856126" cy="19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61" descr="siet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7913" y="2107572"/>
              <a:ext cx="488180" cy="139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106 Imagen" descr="cid:image002.png@01CEE6E9.86EB0240"/>
            <p:cNvPicPr/>
            <p:nvPr/>
          </p:nvPicPr>
          <p:blipFill>
            <a:blip r:embed="rId14" r:link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512" y="2904794"/>
              <a:ext cx="684975" cy="1788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0 Imagen"/>
            <p:cNvPicPr/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27205" b="10451"/>
            <a:stretch/>
          </p:blipFill>
          <p:spPr>
            <a:xfrm>
              <a:off x="1613984" y="1862814"/>
              <a:ext cx="1130793" cy="187387"/>
            </a:xfrm>
            <a:prstGeom prst="rect">
              <a:avLst/>
            </a:prstGeom>
          </p:spPr>
        </p:pic>
        <p:pic>
          <p:nvPicPr>
            <p:cNvPr id="55" name="Picture 32" descr="delta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31740" y="2414879"/>
              <a:ext cx="471942" cy="280755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56" name="Picture 27" descr="Descripción: Descripción: login936_r3_c1"/>
            <p:cNvPicPr/>
            <p:nvPr/>
          </p:nvPicPr>
          <p:blipFill>
            <a:blip r:embed="rId18" cstate="print"/>
            <a:srcRect l="8270" r="9575" b="-2794"/>
            <a:stretch>
              <a:fillRect/>
            </a:stretch>
          </p:blipFill>
          <p:spPr bwMode="auto">
            <a:xfrm>
              <a:off x="1525330" y="1618641"/>
              <a:ext cx="1014816" cy="262476"/>
            </a:xfrm>
            <a:prstGeom prst="rect">
              <a:avLst/>
            </a:prstGeom>
            <a:noFill/>
          </p:spPr>
        </p:pic>
        <p:pic>
          <p:nvPicPr>
            <p:cNvPr id="57" name="Picture 1068" descr="uba prisma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350432" y="2107670"/>
              <a:ext cx="747480" cy="9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158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/>
      <p:bldP spid="25" grpId="0" animBg="1"/>
      <p:bldP spid="26" grpId="0" animBg="1"/>
      <p:bldP spid="27" grpId="0"/>
      <p:bldP spid="29" grpId="0"/>
      <p:bldP spid="34" grpId="0" animBg="1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Imagen 286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154" y="2168860"/>
            <a:ext cx="2215030" cy="1016414"/>
          </a:xfrm>
          <a:prstGeom prst="rect">
            <a:avLst/>
          </a:prstGeom>
        </p:spPr>
      </p:pic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37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Integración final con Office 365 </a:t>
            </a:r>
            <a:r>
              <a:rPr lang="es-ES_tradnl" sz="1800" dirty="0">
                <a:solidFill>
                  <a:schemeClr val="bg1"/>
                </a:solidFill>
              </a:rPr>
              <a:t>y</a:t>
            </a:r>
            <a:r>
              <a:rPr lang="es-ES_tradnl" sz="1800" dirty="0" smtClean="0">
                <a:solidFill>
                  <a:schemeClr val="bg1"/>
                </a:solidFill>
              </a:rPr>
              <a:t> Moodle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Etapa final: ¿Cómo funcionaría?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7844" y="5389676"/>
            <a:ext cx="552167" cy="9916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0056" y="3513291"/>
            <a:ext cx="2728448" cy="1715909"/>
          </a:xfrm>
          <a:prstGeom prst="rect">
            <a:avLst/>
          </a:prstGeom>
        </p:spPr>
      </p:pic>
      <p:cxnSp>
        <p:nvCxnSpPr>
          <p:cNvPr id="8" name="Conector recto de flecha 7"/>
          <p:cNvCxnSpPr>
            <a:stCxn id="3" idx="3"/>
          </p:cNvCxnSpPr>
          <p:nvPr/>
        </p:nvCxnSpPr>
        <p:spPr bwMode="auto">
          <a:xfrm flipV="1">
            <a:off x="1702157" y="4067749"/>
            <a:ext cx="4500500" cy="47989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CuadroTexto 8"/>
          <p:cNvSpPr txBox="1"/>
          <p:nvPr/>
        </p:nvSpPr>
        <p:spPr>
          <a:xfrm>
            <a:off x="3599892" y="4103494"/>
            <a:ext cx="894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1. </a:t>
            </a:r>
            <a:r>
              <a:rPr lang="es-AR" sz="1000" b="1" dirty="0" err="1" smtClean="0"/>
              <a:t>Request</a:t>
            </a:r>
            <a:endParaRPr lang="es-AR" sz="1000" b="1" dirty="0"/>
          </a:p>
        </p:txBody>
      </p:sp>
      <p:cxnSp>
        <p:nvCxnSpPr>
          <p:cNvPr id="26" name="Conector curvado 25"/>
          <p:cNvCxnSpPr/>
          <p:nvPr/>
        </p:nvCxnSpPr>
        <p:spPr bwMode="auto">
          <a:xfrm rot="10800000">
            <a:off x="1951714" y="4688034"/>
            <a:ext cx="4924542" cy="3016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676" name="CuadroTexto 28675"/>
          <p:cNvSpPr txBox="1"/>
          <p:nvPr/>
        </p:nvSpPr>
        <p:spPr>
          <a:xfrm>
            <a:off x="3662141" y="4751566"/>
            <a:ext cx="1242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000" b="1" dirty="0" smtClean="0"/>
              <a:t>2. </a:t>
            </a:r>
            <a:r>
              <a:rPr lang="es-AR" sz="1000" b="1" dirty="0" err="1" smtClean="0"/>
              <a:t>Request</a:t>
            </a:r>
            <a:r>
              <a:rPr lang="es-AR" sz="1000" b="1" dirty="0" smtClean="0"/>
              <a:t> </a:t>
            </a:r>
            <a:r>
              <a:rPr lang="es-AR" sz="1000" b="1" dirty="0" err="1" smtClean="0"/>
              <a:t>Token</a:t>
            </a:r>
            <a:endParaRPr lang="es-AR" sz="1000" b="1" dirty="0"/>
          </a:p>
        </p:txBody>
      </p:sp>
      <p:sp>
        <p:nvSpPr>
          <p:cNvPr id="28681" name="Redondear rectángulo de esquina del mismo lado 28680"/>
          <p:cNvSpPr/>
          <p:nvPr/>
        </p:nvSpPr>
        <p:spPr bwMode="auto">
          <a:xfrm>
            <a:off x="155576" y="1571149"/>
            <a:ext cx="6072608" cy="4916964"/>
          </a:xfrm>
          <a:prstGeom prst="round2SameRect">
            <a:avLst/>
          </a:prstGeom>
          <a:noFill/>
          <a:ln w="508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682" name="CuadroTexto 28681"/>
          <p:cNvSpPr txBox="1"/>
          <p:nvPr/>
        </p:nvSpPr>
        <p:spPr>
          <a:xfrm>
            <a:off x="179512" y="6037590"/>
            <a:ext cx="1800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50" b="1" dirty="0" err="1" smtClean="0"/>
              <a:t>Organization</a:t>
            </a:r>
            <a:r>
              <a:rPr lang="es-AR" sz="1050" b="1" dirty="0" smtClean="0"/>
              <a:t> </a:t>
            </a:r>
            <a:r>
              <a:rPr lang="es-AR" sz="1050" b="1" dirty="0" err="1" smtClean="0"/>
              <a:t>Building</a:t>
            </a:r>
            <a:r>
              <a:rPr lang="es-AR" sz="1050" b="1" dirty="0" smtClean="0"/>
              <a:t> (UBA)</a:t>
            </a:r>
            <a:endParaRPr lang="es-AR" sz="1050" b="1" dirty="0"/>
          </a:p>
        </p:txBody>
      </p:sp>
      <p:cxnSp>
        <p:nvCxnSpPr>
          <p:cNvPr id="46" name="Conector recto de flecha 7"/>
          <p:cNvCxnSpPr/>
          <p:nvPr/>
        </p:nvCxnSpPr>
        <p:spPr bwMode="auto">
          <a:xfrm rot="5400000" flipH="1" flipV="1">
            <a:off x="1722239" y="3567418"/>
            <a:ext cx="1219402" cy="2316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687" name="CuadroTexto 28686"/>
          <p:cNvSpPr txBox="1"/>
          <p:nvPr/>
        </p:nvSpPr>
        <p:spPr>
          <a:xfrm>
            <a:off x="1547664" y="3537012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3. </a:t>
            </a:r>
            <a:r>
              <a:rPr lang="es-AR" sz="1000" b="1" dirty="0" err="1" smtClean="0"/>
              <a:t>Request</a:t>
            </a:r>
            <a:r>
              <a:rPr lang="es-AR" sz="1000" b="1" dirty="0" smtClean="0"/>
              <a:t> </a:t>
            </a:r>
            <a:r>
              <a:rPr lang="es-AR" sz="1000" b="1" dirty="0" err="1" smtClean="0"/>
              <a:t>token</a:t>
            </a:r>
            <a:endParaRPr lang="es-AR" sz="1000" b="1" dirty="0"/>
          </a:p>
        </p:txBody>
      </p:sp>
      <p:pic>
        <p:nvPicPr>
          <p:cNvPr id="28688" name="Imagen 286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47" y="2384884"/>
            <a:ext cx="689092" cy="957046"/>
          </a:xfrm>
          <a:prstGeom prst="rect">
            <a:avLst/>
          </a:prstGeom>
        </p:spPr>
      </p:pic>
      <p:pic>
        <p:nvPicPr>
          <p:cNvPr id="28689" name="Imagen 2868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9692" y="2435222"/>
            <a:ext cx="2322625" cy="1065786"/>
          </a:xfrm>
          <a:prstGeom prst="rect">
            <a:avLst/>
          </a:prstGeom>
        </p:spPr>
      </p:pic>
      <p:cxnSp>
        <p:nvCxnSpPr>
          <p:cNvPr id="28693" name="Conector curvado 28692"/>
          <p:cNvCxnSpPr/>
          <p:nvPr/>
        </p:nvCxnSpPr>
        <p:spPr bwMode="auto">
          <a:xfrm rot="10800000">
            <a:off x="1223628" y="2542290"/>
            <a:ext cx="2314910" cy="274643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8" name="CuadroTexto 57"/>
          <p:cNvSpPr txBox="1"/>
          <p:nvPr/>
        </p:nvSpPr>
        <p:spPr>
          <a:xfrm>
            <a:off x="1367644" y="2312876"/>
            <a:ext cx="1776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4. </a:t>
            </a:r>
            <a:r>
              <a:rPr lang="es-AR" sz="1000" b="1" dirty="0" err="1" smtClean="0"/>
              <a:t>Request</a:t>
            </a:r>
            <a:r>
              <a:rPr lang="es-AR" sz="1000" b="1" dirty="0" smtClean="0"/>
              <a:t> </a:t>
            </a:r>
            <a:r>
              <a:rPr lang="es-AR" sz="1000" b="1" dirty="0" err="1" smtClean="0"/>
              <a:t>athentication</a:t>
            </a:r>
            <a:endParaRPr lang="es-AR" sz="1000" b="1" dirty="0"/>
          </a:p>
        </p:txBody>
      </p:sp>
      <p:sp>
        <p:nvSpPr>
          <p:cNvPr id="73" name="CuadroTexto 72"/>
          <p:cNvSpPr txBox="1"/>
          <p:nvPr/>
        </p:nvSpPr>
        <p:spPr>
          <a:xfrm>
            <a:off x="1475656" y="3032956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5. </a:t>
            </a:r>
            <a:r>
              <a:rPr lang="es-AR" sz="1000" b="1" dirty="0" err="1" smtClean="0"/>
              <a:t>Authenticated</a:t>
            </a:r>
            <a:endParaRPr lang="es-AR" sz="1000" b="1" dirty="0"/>
          </a:p>
        </p:txBody>
      </p:sp>
      <p:cxnSp>
        <p:nvCxnSpPr>
          <p:cNvPr id="41" name="Conector curvado 40"/>
          <p:cNvCxnSpPr>
            <a:stCxn id="28688" idx="0"/>
            <a:endCxn id="28694" idx="0"/>
          </p:cNvCxnSpPr>
          <p:nvPr/>
        </p:nvCxnSpPr>
        <p:spPr bwMode="auto">
          <a:xfrm rot="5400000" flipH="1" flipV="1">
            <a:off x="2958269" y="222484"/>
            <a:ext cx="216024" cy="4108776"/>
          </a:xfrm>
          <a:prstGeom prst="curvedConnector3">
            <a:avLst>
              <a:gd name="adj1" fmla="val 205822"/>
            </a:avLst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onector curvado 59"/>
          <p:cNvCxnSpPr/>
          <p:nvPr/>
        </p:nvCxnSpPr>
        <p:spPr bwMode="auto">
          <a:xfrm rot="5400000">
            <a:off x="3049207" y="982743"/>
            <a:ext cx="156656" cy="3897042"/>
          </a:xfrm>
          <a:prstGeom prst="curvedConnector2">
            <a:avLst/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Conector curvado 63"/>
          <p:cNvCxnSpPr/>
          <p:nvPr/>
        </p:nvCxnSpPr>
        <p:spPr bwMode="auto">
          <a:xfrm rot="10800000" flipV="1">
            <a:off x="2331942" y="3436937"/>
            <a:ext cx="1116078" cy="878426"/>
          </a:xfrm>
          <a:prstGeom prst="curvedConnector3">
            <a:avLst/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2" name="CuadroTexto 101"/>
          <p:cNvSpPr txBox="1"/>
          <p:nvPr/>
        </p:nvSpPr>
        <p:spPr>
          <a:xfrm>
            <a:off x="2627784" y="3609020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6. </a:t>
            </a:r>
            <a:r>
              <a:rPr lang="es-AR" sz="1000" b="1" dirty="0" err="1" smtClean="0"/>
              <a:t>Issue</a:t>
            </a:r>
            <a:r>
              <a:rPr lang="es-AR" sz="1000" b="1" dirty="0" smtClean="0"/>
              <a:t> </a:t>
            </a:r>
            <a:r>
              <a:rPr lang="es-AR" sz="1000" b="1" dirty="0" err="1" smtClean="0"/>
              <a:t>token</a:t>
            </a:r>
            <a:endParaRPr lang="es-AR" sz="1000" b="1" dirty="0"/>
          </a:p>
        </p:txBody>
      </p:sp>
      <p:cxnSp>
        <p:nvCxnSpPr>
          <p:cNvPr id="67" name="Conector curvado 66"/>
          <p:cNvCxnSpPr/>
          <p:nvPr/>
        </p:nvCxnSpPr>
        <p:spPr bwMode="auto">
          <a:xfrm flipV="1">
            <a:off x="2213738" y="4471574"/>
            <a:ext cx="4166318" cy="109554"/>
          </a:xfrm>
          <a:prstGeom prst="curvedConnector3">
            <a:avLst/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CuadroTexto 104"/>
          <p:cNvSpPr txBox="1"/>
          <p:nvPr/>
        </p:nvSpPr>
        <p:spPr>
          <a:xfrm>
            <a:off x="4031940" y="4478923"/>
            <a:ext cx="1476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7. </a:t>
            </a:r>
            <a:r>
              <a:rPr lang="es-AR" sz="1000" b="1" dirty="0" err="1" smtClean="0"/>
              <a:t>Send</a:t>
            </a:r>
            <a:r>
              <a:rPr lang="es-AR" sz="1000" b="1" dirty="0" smtClean="0"/>
              <a:t> </a:t>
            </a:r>
            <a:r>
              <a:rPr lang="es-AR" sz="1000" b="1" dirty="0" err="1" smtClean="0"/>
              <a:t>token</a:t>
            </a:r>
            <a:endParaRPr lang="es-AR" sz="1000" b="1" dirty="0"/>
          </a:p>
        </p:txBody>
      </p:sp>
      <p:cxnSp>
        <p:nvCxnSpPr>
          <p:cNvPr id="69" name="Conector curvado 68"/>
          <p:cNvCxnSpPr/>
          <p:nvPr/>
        </p:nvCxnSpPr>
        <p:spPr bwMode="auto">
          <a:xfrm>
            <a:off x="2231739" y="4777608"/>
            <a:ext cx="1044117" cy="95564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9" name="CuadroTexto 108"/>
          <p:cNvSpPr txBox="1"/>
          <p:nvPr/>
        </p:nvSpPr>
        <p:spPr>
          <a:xfrm>
            <a:off x="1871700" y="5157192"/>
            <a:ext cx="894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1. </a:t>
            </a:r>
            <a:r>
              <a:rPr lang="es-AR" sz="1000" b="1" dirty="0" err="1" smtClean="0"/>
              <a:t>Request</a:t>
            </a:r>
            <a:endParaRPr lang="es-AR" sz="1000" b="1" dirty="0"/>
          </a:p>
        </p:txBody>
      </p:sp>
      <p:cxnSp>
        <p:nvCxnSpPr>
          <p:cNvPr id="72" name="Conector curvado 71"/>
          <p:cNvCxnSpPr>
            <a:stCxn id="4" idx="1"/>
            <a:endCxn id="28688" idx="1"/>
          </p:cNvCxnSpPr>
          <p:nvPr/>
        </p:nvCxnSpPr>
        <p:spPr bwMode="auto">
          <a:xfrm rot="10800000">
            <a:off x="667348" y="2863408"/>
            <a:ext cx="2500497" cy="3022095"/>
          </a:xfrm>
          <a:prstGeom prst="curvedConnector3">
            <a:avLst>
              <a:gd name="adj1" fmla="val 109142"/>
            </a:avLst>
          </a:prstGeom>
          <a:solidFill>
            <a:schemeClr val="accent1"/>
          </a:solidFill>
          <a:ln w="508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5" name="CuadroTexto 74"/>
          <p:cNvSpPr txBox="1"/>
          <p:nvPr/>
        </p:nvSpPr>
        <p:spPr>
          <a:xfrm>
            <a:off x="667347" y="5589240"/>
            <a:ext cx="700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14" name="CuadroTexto 113"/>
          <p:cNvSpPr txBox="1"/>
          <p:nvPr/>
        </p:nvSpPr>
        <p:spPr>
          <a:xfrm>
            <a:off x="755576" y="5517232"/>
            <a:ext cx="894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dirty="0" smtClean="0"/>
              <a:t>2. </a:t>
            </a:r>
            <a:r>
              <a:rPr lang="es-AR" sz="1000" b="1" dirty="0" err="1" smtClean="0"/>
              <a:t>Redirect</a:t>
            </a:r>
            <a:endParaRPr lang="es-AR" sz="1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8272" y="4057527"/>
            <a:ext cx="974837" cy="5483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3171" y="4241614"/>
            <a:ext cx="308986" cy="612068"/>
          </a:xfrm>
          <a:prstGeom prst="rect">
            <a:avLst/>
          </a:prstGeom>
        </p:spPr>
      </p:pic>
      <p:cxnSp>
        <p:nvCxnSpPr>
          <p:cNvPr id="39" name="Conector curvado 38"/>
          <p:cNvCxnSpPr/>
          <p:nvPr/>
        </p:nvCxnSpPr>
        <p:spPr bwMode="auto">
          <a:xfrm>
            <a:off x="1079612" y="3056744"/>
            <a:ext cx="2196244" cy="1489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39692" y="3493713"/>
            <a:ext cx="1053483" cy="72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2079" y="5264198"/>
            <a:ext cx="703714" cy="41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50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676" grpId="0"/>
      <p:bldP spid="28687" grpId="0"/>
      <p:bldP spid="58" grpId="0"/>
      <p:bldP spid="73" grpId="0"/>
      <p:bldP spid="102" grpId="0"/>
      <p:bldP spid="105" grpId="0"/>
      <p:bldP spid="109" grpId="0"/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814" y="5553236"/>
            <a:ext cx="1250881" cy="703621"/>
          </a:xfrm>
          <a:prstGeom prst="rect">
            <a:avLst/>
          </a:prstGeom>
        </p:spPr>
      </p:pic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937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830997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Solución </a:t>
            </a:r>
            <a:r>
              <a:rPr lang="es-ES_tradnl" sz="2400" b="1" dirty="0" smtClean="0">
                <a:solidFill>
                  <a:schemeClr val="bg1"/>
                </a:solidFill>
              </a:rPr>
              <a:t>Final</a:t>
            </a:r>
          </a:p>
          <a:p>
            <a:pPr algn="r"/>
            <a:endParaRPr lang="es-ES_tradnl" sz="2400" b="1" dirty="0">
              <a:solidFill>
                <a:schemeClr val="bg1"/>
              </a:solidFill>
            </a:endParaRP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Esquema en HA y redundancia</a:t>
            </a: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060" y="1596511"/>
            <a:ext cx="2708079" cy="489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4" name="Imagen 28693"/>
          <p:cNvPicPr>
            <a:picLocks noChangeAspect="1"/>
          </p:cNvPicPr>
          <p:nvPr/>
        </p:nvPicPr>
        <p:blipFill rotWithShape="1">
          <a:blip r:embed="rId3"/>
          <a:srcRect l="60820" r="19675" b="22070"/>
          <a:stretch/>
        </p:blipFill>
        <p:spPr>
          <a:xfrm>
            <a:off x="5472099" y="5625244"/>
            <a:ext cx="432049" cy="792088"/>
          </a:xfrm>
          <a:prstGeom prst="rect">
            <a:avLst/>
          </a:prstGeom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Solución Final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flipH="1" flipV="1">
            <a:off x="0" y="1340768"/>
            <a:ext cx="9144002" cy="8099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908720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Algunas acciones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6624228" y="6345324"/>
            <a:ext cx="2556967" cy="55399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0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0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22258"/>
          <a:stretch/>
        </p:blipFill>
        <p:spPr>
          <a:xfrm>
            <a:off x="3380968" y="2302273"/>
            <a:ext cx="552167" cy="770932"/>
          </a:xfrm>
          <a:prstGeom prst="rect">
            <a:avLst/>
          </a:prstGeom>
        </p:spPr>
      </p:pic>
      <p:sp>
        <p:nvSpPr>
          <p:cNvPr id="28681" name="Redondear rectángulo de esquina del mismo lado 28680"/>
          <p:cNvSpPr/>
          <p:nvPr/>
        </p:nvSpPr>
        <p:spPr bwMode="auto">
          <a:xfrm>
            <a:off x="2850372" y="1484784"/>
            <a:ext cx="3773856" cy="5034753"/>
          </a:xfrm>
          <a:prstGeom prst="round2SameRect">
            <a:avLst/>
          </a:prstGeom>
          <a:noFill/>
          <a:ln w="50800" cap="flat" cmpd="sng" algn="ctr">
            <a:solidFill>
              <a:schemeClr val="tx2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8689" name="Imagen 286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148" y="3705662"/>
            <a:ext cx="2322625" cy="106578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26922" y="1646974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Data Center UBA</a:t>
            </a:r>
            <a:endParaRPr lang="es-AR" dirty="0"/>
          </a:p>
        </p:txBody>
      </p:sp>
      <p:pic>
        <p:nvPicPr>
          <p:cNvPr id="135" name="Imagen 134"/>
          <p:cNvPicPr>
            <a:picLocks noChangeAspect="1"/>
          </p:cNvPicPr>
          <p:nvPr/>
        </p:nvPicPr>
        <p:blipFill rotWithShape="1">
          <a:blip r:embed="rId4"/>
          <a:srcRect b="22258"/>
          <a:stretch/>
        </p:blipFill>
        <p:spPr>
          <a:xfrm>
            <a:off x="3889821" y="2312876"/>
            <a:ext cx="552167" cy="770932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 rotWithShape="1">
          <a:blip r:embed="rId4"/>
          <a:srcRect b="22258"/>
          <a:stretch/>
        </p:blipFill>
        <p:spPr>
          <a:xfrm>
            <a:off x="4454334" y="2313421"/>
            <a:ext cx="552167" cy="770932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 rotWithShape="1">
          <a:blip r:embed="rId4"/>
          <a:srcRect b="22258"/>
          <a:stretch/>
        </p:blipFill>
        <p:spPr>
          <a:xfrm>
            <a:off x="4989547" y="2321888"/>
            <a:ext cx="552167" cy="770932"/>
          </a:xfrm>
          <a:prstGeom prst="rect">
            <a:avLst/>
          </a:prstGeom>
        </p:spPr>
      </p:pic>
      <p:pic>
        <p:nvPicPr>
          <p:cNvPr id="138" name="Imagen 137"/>
          <p:cNvPicPr>
            <a:picLocks noChangeAspect="1"/>
          </p:cNvPicPr>
          <p:nvPr/>
        </p:nvPicPr>
        <p:blipFill rotWithShape="1">
          <a:blip r:embed="rId4"/>
          <a:srcRect b="22258"/>
          <a:stretch/>
        </p:blipFill>
        <p:spPr>
          <a:xfrm>
            <a:off x="5459687" y="2312754"/>
            <a:ext cx="552167" cy="770932"/>
          </a:xfrm>
          <a:prstGeom prst="rect">
            <a:avLst/>
          </a:prstGeom>
        </p:spPr>
      </p:pic>
      <p:sp>
        <p:nvSpPr>
          <p:cNvPr id="139" name="CuadroTexto 138"/>
          <p:cNvSpPr txBox="1"/>
          <p:nvPr/>
        </p:nvSpPr>
        <p:spPr>
          <a:xfrm>
            <a:off x="3446234" y="3016070"/>
            <a:ext cx="22605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dirty="0" smtClean="0"/>
              <a:t>Servidores de Aplicaciones</a:t>
            </a:r>
            <a:endParaRPr lang="es-AR" sz="1000" dirty="0"/>
          </a:p>
        </p:txBody>
      </p:sp>
      <p:sp>
        <p:nvSpPr>
          <p:cNvPr id="7175" name="CuadroTexto 7174"/>
          <p:cNvSpPr txBox="1"/>
          <p:nvPr/>
        </p:nvSpPr>
        <p:spPr>
          <a:xfrm>
            <a:off x="3455965" y="5049180"/>
            <a:ext cx="2471433" cy="307777"/>
          </a:xfrm>
          <a:prstGeom prst="rect">
            <a:avLst/>
          </a:prstGeom>
          <a:solidFill>
            <a:srgbClr val="3965AD"/>
          </a:solidFill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chemeClr val="bg1"/>
                </a:solidFill>
              </a:rPr>
              <a:t>Directorio de </a:t>
            </a:r>
            <a:r>
              <a:rPr lang="es-AR" sz="1400" dirty="0" smtClean="0">
                <a:solidFill>
                  <a:schemeClr val="bg1"/>
                </a:solidFill>
              </a:rPr>
              <a:t>usuarios</a:t>
            </a:r>
            <a:endParaRPr lang="es-AR" sz="1400" dirty="0">
              <a:solidFill>
                <a:schemeClr val="bg1"/>
              </a:solidFill>
            </a:endParaRPr>
          </a:p>
        </p:txBody>
      </p:sp>
      <p:sp>
        <p:nvSpPr>
          <p:cNvPr id="7176" name="CuadroTexto 7175"/>
          <p:cNvSpPr txBox="1"/>
          <p:nvPr/>
        </p:nvSpPr>
        <p:spPr>
          <a:xfrm>
            <a:off x="2848996" y="5900899"/>
            <a:ext cx="63671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err="1" smtClean="0">
                <a:solidFill>
                  <a:srgbClr val="2D518B"/>
                </a:solidFill>
              </a:rPr>
              <a:t>OpenLDAP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55" name="CuadroTexto 154"/>
          <p:cNvSpPr txBox="1"/>
          <p:nvPr/>
        </p:nvSpPr>
        <p:spPr>
          <a:xfrm>
            <a:off x="3275856" y="5337212"/>
            <a:ext cx="9911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i="1" dirty="0" smtClean="0"/>
              <a:t>uso externo</a:t>
            </a:r>
            <a:endParaRPr lang="es-AR" sz="1000" b="1" i="1" dirty="0"/>
          </a:p>
        </p:txBody>
      </p:sp>
      <p:sp>
        <p:nvSpPr>
          <p:cNvPr id="156" name="CuadroTexto 155"/>
          <p:cNvSpPr txBox="1"/>
          <p:nvPr/>
        </p:nvSpPr>
        <p:spPr>
          <a:xfrm>
            <a:off x="3277399" y="6309320"/>
            <a:ext cx="7056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Linux </a:t>
            </a:r>
            <a:r>
              <a:rPr lang="es-AR" sz="700" dirty="0" err="1" smtClean="0">
                <a:solidFill>
                  <a:srgbClr val="2D518B"/>
                </a:solidFill>
              </a:rPr>
              <a:t>Debian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57" name="CuadroTexto 156"/>
          <p:cNvSpPr txBox="1"/>
          <p:nvPr/>
        </p:nvSpPr>
        <p:spPr>
          <a:xfrm>
            <a:off x="4824028" y="5301208"/>
            <a:ext cx="1745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000" b="1" i="1" dirty="0" smtClean="0"/>
              <a:t>opciones críticas </a:t>
            </a:r>
            <a:r>
              <a:rPr lang="es-AR" sz="1000" b="1" i="1" dirty="0" err="1" smtClean="0"/>
              <a:t>backoffice</a:t>
            </a:r>
            <a:endParaRPr lang="es-AR" sz="1000" b="1" i="1" dirty="0"/>
          </a:p>
        </p:txBody>
      </p:sp>
      <p:grpSp>
        <p:nvGrpSpPr>
          <p:cNvPr id="7184" name="Grupo 7183"/>
          <p:cNvGrpSpPr/>
          <p:nvPr/>
        </p:nvGrpSpPr>
        <p:grpSpPr>
          <a:xfrm>
            <a:off x="3114933" y="3625485"/>
            <a:ext cx="908701" cy="1243095"/>
            <a:chOff x="3114933" y="3625485"/>
            <a:chExt cx="908701" cy="1243095"/>
          </a:xfrm>
        </p:grpSpPr>
        <p:pic>
          <p:nvPicPr>
            <p:cNvPr id="28688" name="Imagen 2868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7353" y="3798669"/>
              <a:ext cx="689092" cy="957046"/>
            </a:xfrm>
            <a:prstGeom prst="rect">
              <a:avLst/>
            </a:prstGeom>
          </p:spPr>
        </p:pic>
        <p:pic>
          <p:nvPicPr>
            <p:cNvPr id="14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4197" y="3625485"/>
              <a:ext cx="599437" cy="428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CuadroTexto 157"/>
            <p:cNvSpPr txBox="1"/>
            <p:nvPr/>
          </p:nvSpPr>
          <p:spPr>
            <a:xfrm>
              <a:off x="3114933" y="4653136"/>
              <a:ext cx="81144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800" dirty="0" smtClean="0">
                  <a:solidFill>
                    <a:srgbClr val="2D518B"/>
                  </a:solidFill>
                </a:rPr>
                <a:t>Linux XXX ??</a:t>
              </a:r>
              <a:endParaRPr lang="es-AR" sz="800" dirty="0">
                <a:solidFill>
                  <a:srgbClr val="2D518B"/>
                </a:solidFill>
              </a:endParaRPr>
            </a:p>
          </p:txBody>
        </p:sp>
      </p:grpSp>
      <p:cxnSp>
        <p:nvCxnSpPr>
          <p:cNvPr id="7178" name="Conector recto 7177"/>
          <p:cNvCxnSpPr/>
          <p:nvPr/>
        </p:nvCxnSpPr>
        <p:spPr bwMode="auto">
          <a:xfrm>
            <a:off x="3731987" y="4288717"/>
            <a:ext cx="471500" cy="8146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CuadroTexto 161"/>
          <p:cNvSpPr txBox="1"/>
          <p:nvPr/>
        </p:nvSpPr>
        <p:spPr>
          <a:xfrm>
            <a:off x="4680012" y="5913276"/>
            <a:ext cx="81304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Active </a:t>
            </a:r>
            <a:r>
              <a:rPr lang="es-AR" sz="700" dirty="0" err="1" smtClean="0">
                <a:solidFill>
                  <a:srgbClr val="2D518B"/>
                </a:solidFill>
              </a:rPr>
              <a:t>Directory</a:t>
            </a:r>
            <a:endParaRPr lang="es-AR" sz="700" dirty="0">
              <a:solidFill>
                <a:srgbClr val="2D518B"/>
              </a:solidFill>
            </a:endParaRPr>
          </a:p>
        </p:txBody>
      </p:sp>
      <p:sp>
        <p:nvSpPr>
          <p:cNvPr id="163" name="CuadroTexto 162"/>
          <p:cNvSpPr txBox="1"/>
          <p:nvPr/>
        </p:nvSpPr>
        <p:spPr>
          <a:xfrm>
            <a:off x="5144683" y="6345324"/>
            <a:ext cx="10615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700" dirty="0" smtClean="0">
                <a:solidFill>
                  <a:srgbClr val="2D518B"/>
                </a:solidFill>
              </a:rPr>
              <a:t>Windows Server 2008</a:t>
            </a:r>
            <a:endParaRPr lang="es-AR" sz="700" dirty="0">
              <a:solidFill>
                <a:srgbClr val="2D518B"/>
              </a:solidFill>
            </a:endParaRPr>
          </a:p>
        </p:txBody>
      </p:sp>
      <p:pic>
        <p:nvPicPr>
          <p:cNvPr id="164" name="Imagen 163"/>
          <p:cNvPicPr>
            <a:picLocks noChangeAspect="1"/>
          </p:cNvPicPr>
          <p:nvPr/>
        </p:nvPicPr>
        <p:blipFill rotWithShape="1">
          <a:blip r:embed="rId3"/>
          <a:srcRect l="60820" r="19675" b="22070"/>
          <a:stretch/>
        </p:blipFill>
        <p:spPr>
          <a:xfrm>
            <a:off x="3439602" y="5589240"/>
            <a:ext cx="432049" cy="792088"/>
          </a:xfrm>
          <a:prstGeom prst="rect">
            <a:avLst/>
          </a:prstGeom>
        </p:spPr>
      </p:pic>
      <p:cxnSp>
        <p:nvCxnSpPr>
          <p:cNvPr id="7186" name="Conector recto 7185"/>
          <p:cNvCxnSpPr>
            <a:stCxn id="28689" idx="1"/>
          </p:cNvCxnSpPr>
          <p:nvPr/>
        </p:nvCxnSpPr>
        <p:spPr bwMode="auto">
          <a:xfrm flipH="1" flipV="1">
            <a:off x="3856445" y="4141653"/>
            <a:ext cx="387703" cy="9690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ilindro 5"/>
          <p:cNvSpPr/>
          <p:nvPr/>
        </p:nvSpPr>
        <p:spPr bwMode="auto">
          <a:xfrm>
            <a:off x="166645" y="5007369"/>
            <a:ext cx="1447329" cy="1512168"/>
          </a:xfrm>
          <a:prstGeom prst="can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Base</a:t>
            </a:r>
            <a:r>
              <a:rPr kumimoji="0" lang="es-A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 datos de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1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alumnos y docentes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AR" sz="1100" baseline="0" dirty="0" smtClean="0"/>
              <a:t>SQL</a:t>
            </a:r>
            <a:r>
              <a:rPr lang="es-AR" sz="1100" dirty="0" smtClean="0"/>
              <a:t> Server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Conector recto de flecha 8"/>
          <p:cNvCxnSpPr>
            <a:stCxn id="6" idx="4"/>
          </p:cNvCxnSpPr>
          <p:nvPr/>
        </p:nvCxnSpPr>
        <p:spPr bwMode="auto">
          <a:xfrm>
            <a:off x="1613974" y="5763453"/>
            <a:ext cx="1841991" cy="45877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uadroTexto 10"/>
          <p:cNvSpPr txBox="1"/>
          <p:nvPr/>
        </p:nvSpPr>
        <p:spPr>
          <a:xfrm>
            <a:off x="1589633" y="5132647"/>
            <a:ext cx="131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2</a:t>
            </a:r>
            <a:r>
              <a:rPr lang="es-AR" sz="1400" dirty="0" smtClean="0"/>
              <a:t>.Carga inicial</a:t>
            </a:r>
          </a:p>
          <a:p>
            <a:r>
              <a:rPr lang="es-AR" sz="1400" dirty="0" smtClean="0"/>
              <a:t>(migrar)</a:t>
            </a:r>
            <a:endParaRPr lang="es-AR" sz="14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29575" y="2433264"/>
            <a:ext cx="2340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 smtClean="0"/>
              <a:t>3. Generar Portales.</a:t>
            </a:r>
          </a:p>
          <a:p>
            <a:endParaRPr lang="es-AR" sz="1400" dirty="0" smtClean="0"/>
          </a:p>
          <a:p>
            <a:r>
              <a:rPr lang="es-AR" sz="1400" dirty="0" smtClean="0"/>
              <a:t>4. “</a:t>
            </a:r>
            <a:r>
              <a:rPr lang="es-AR" sz="1400" dirty="0" err="1" smtClean="0"/>
              <a:t>CASificar</a:t>
            </a:r>
            <a:r>
              <a:rPr lang="es-AR" sz="1400" dirty="0" smtClean="0"/>
              <a:t>” aplicaciones </a:t>
            </a:r>
          </a:p>
          <a:p>
            <a:r>
              <a:rPr lang="es-AR" sz="1400" dirty="0" smtClean="0"/>
              <a:t>(“n” sub proyectos).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775568" y="2127650"/>
            <a:ext cx="22525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400" dirty="0" smtClean="0"/>
              <a:t>1. </a:t>
            </a:r>
            <a:r>
              <a:rPr lang="es-AR" sz="1400" dirty="0" err="1" smtClean="0"/>
              <a:t>Disponibilizar</a:t>
            </a:r>
            <a:endParaRPr lang="es-AR" sz="1400" dirty="0" smtClean="0"/>
          </a:p>
          <a:p>
            <a:r>
              <a:rPr lang="es-AR" sz="1400" dirty="0" smtClean="0"/>
              <a:t>infraestructura productiva:</a:t>
            </a:r>
          </a:p>
          <a:p>
            <a:r>
              <a:rPr lang="es-AR" sz="1400" dirty="0" smtClean="0"/>
              <a:t>-Inicial</a:t>
            </a:r>
          </a:p>
          <a:p>
            <a:r>
              <a:rPr lang="es-AR" sz="1400" dirty="0" smtClean="0"/>
              <a:t>-Final</a:t>
            </a:r>
            <a:endParaRPr lang="es-AR" sz="1400" dirty="0"/>
          </a:p>
        </p:txBody>
      </p:sp>
      <p:sp>
        <p:nvSpPr>
          <p:cNvPr id="93" name="Rectángulo 92"/>
          <p:cNvSpPr/>
          <p:nvPr/>
        </p:nvSpPr>
        <p:spPr>
          <a:xfrm>
            <a:off x="6734335" y="5220198"/>
            <a:ext cx="22390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400" dirty="0" smtClean="0"/>
              <a:t>2. Actualizar AD con </a:t>
            </a:r>
          </a:p>
          <a:p>
            <a:r>
              <a:rPr lang="es-AR" sz="1400" dirty="0" smtClean="0"/>
              <a:t>usuarios faltantes: migrar de bases </a:t>
            </a:r>
          </a:p>
          <a:p>
            <a:r>
              <a:rPr lang="es-AR" sz="1400" dirty="0" smtClean="0"/>
              <a:t>de las aplicaciones (por proyecto)</a:t>
            </a:r>
            <a:endParaRPr lang="es-AR" sz="14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905461" y="3625485"/>
            <a:ext cx="2006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5. Federaciones (O 365, </a:t>
            </a:r>
            <a:r>
              <a:rPr lang="es-AR" sz="1400" dirty="0" err="1" smtClean="0"/>
              <a:t>Innovared</a:t>
            </a:r>
            <a:r>
              <a:rPr lang="es-AR" sz="1400" dirty="0" smtClean="0"/>
              <a:t>, etc.)</a:t>
            </a:r>
            <a:endParaRPr lang="es-AR" sz="14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3493321" y="2864921"/>
            <a:ext cx="2523558" cy="186664"/>
            <a:chOff x="3493321" y="2864921"/>
            <a:chExt cx="2523558" cy="186664"/>
          </a:xfrm>
        </p:grpSpPr>
        <p:sp>
          <p:nvSpPr>
            <p:cNvPr id="23" name="Cilindro 22"/>
            <p:cNvSpPr/>
            <p:nvPr/>
          </p:nvSpPr>
          <p:spPr bwMode="auto">
            <a:xfrm>
              <a:off x="5621141" y="2882114"/>
              <a:ext cx="395738" cy="169471"/>
            </a:xfrm>
            <a:prstGeom prst="can">
              <a:avLst/>
            </a:prstGeom>
            <a:solidFill>
              <a:schemeClr val="accent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Cilindro 96"/>
            <p:cNvSpPr/>
            <p:nvPr/>
          </p:nvSpPr>
          <p:spPr bwMode="auto">
            <a:xfrm>
              <a:off x="3947016" y="2864921"/>
              <a:ext cx="395738" cy="169471"/>
            </a:xfrm>
            <a:prstGeom prst="can">
              <a:avLst/>
            </a:prstGeom>
            <a:solidFill>
              <a:schemeClr val="accent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Cilindro 97"/>
            <p:cNvSpPr/>
            <p:nvPr/>
          </p:nvSpPr>
          <p:spPr bwMode="auto">
            <a:xfrm>
              <a:off x="4532548" y="2879808"/>
              <a:ext cx="395738" cy="169471"/>
            </a:xfrm>
            <a:prstGeom prst="can">
              <a:avLst/>
            </a:prstGeom>
            <a:solidFill>
              <a:schemeClr val="accent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Cilindro 101"/>
            <p:cNvSpPr/>
            <p:nvPr/>
          </p:nvSpPr>
          <p:spPr bwMode="auto">
            <a:xfrm>
              <a:off x="5158322" y="2881453"/>
              <a:ext cx="395738" cy="169471"/>
            </a:xfrm>
            <a:prstGeom prst="can">
              <a:avLst/>
            </a:prstGeom>
            <a:solidFill>
              <a:schemeClr val="accent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Cilindro 104"/>
            <p:cNvSpPr/>
            <p:nvPr/>
          </p:nvSpPr>
          <p:spPr bwMode="auto">
            <a:xfrm>
              <a:off x="3493321" y="2867423"/>
              <a:ext cx="395738" cy="169471"/>
            </a:xfrm>
            <a:prstGeom prst="can">
              <a:avLst/>
            </a:prstGeom>
            <a:solidFill>
              <a:schemeClr val="accent1"/>
            </a:solidFill>
            <a:ln w="508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Forma libre 29"/>
          <p:cNvSpPr/>
          <p:nvPr/>
        </p:nvSpPr>
        <p:spPr bwMode="auto">
          <a:xfrm>
            <a:off x="6002867" y="2745903"/>
            <a:ext cx="1109414" cy="3324697"/>
          </a:xfrm>
          <a:custGeom>
            <a:avLst/>
            <a:gdLst>
              <a:gd name="connsiteX0" fmla="*/ 84666 w 1109414"/>
              <a:gd name="connsiteY0" fmla="*/ 39630 h 3324697"/>
              <a:gd name="connsiteX1" fmla="*/ 1109133 w 1109414"/>
              <a:gd name="connsiteY1" fmla="*/ 462964 h 3324697"/>
              <a:gd name="connsiteX2" fmla="*/ 0 w 1109414"/>
              <a:gd name="connsiteY2" fmla="*/ 3324697 h 332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9414" h="3324697">
                <a:moveTo>
                  <a:pt x="84666" y="39630"/>
                </a:moveTo>
                <a:cubicBezTo>
                  <a:pt x="603955" y="-22459"/>
                  <a:pt x="1123244" y="-84547"/>
                  <a:pt x="1109133" y="462964"/>
                </a:cubicBezTo>
                <a:cubicBezTo>
                  <a:pt x="1095022" y="1010475"/>
                  <a:pt x="547511" y="2167586"/>
                  <a:pt x="0" y="3324697"/>
                </a:cubicBezTo>
              </a:path>
            </a:pathLst>
          </a:custGeom>
          <a:noFill/>
          <a:ln w="50800" cap="flat" cmpd="sng" algn="ctr">
            <a:solidFill>
              <a:srgbClr val="FFCC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5" grpId="0"/>
      <p:bldP spid="20" grpId="0"/>
      <p:bldP spid="93" grpId="0"/>
      <p:bldP spid="21" grpId="0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187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Introducción</a:t>
            </a: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Un poco de historia</a:t>
            </a:r>
            <a:endParaRPr lang="es-ES_tradnl" sz="1800" dirty="0">
              <a:solidFill>
                <a:schemeClr val="bg1"/>
              </a:solidFill>
            </a:endParaRP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pic>
        <p:nvPicPr>
          <p:cNvPr id="167938" name="Picture 2" descr="Image result for username passw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524" y="1484784"/>
            <a:ext cx="3132348" cy="18578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Crecimiento de aplicaciones/servicios a través del tiempo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3297" y="4401687"/>
            <a:ext cx="1981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TextBox 2"/>
          <p:cNvSpPr txBox="1"/>
          <p:nvPr/>
        </p:nvSpPr>
        <p:spPr>
          <a:xfrm>
            <a:off x="278181" y="3395086"/>
            <a:ext cx="4078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400" b="1" dirty="0" smtClean="0">
                <a:solidFill>
                  <a:schemeClr val="accent2">
                    <a:lumMod val="50000"/>
                  </a:schemeClr>
                </a:solidFill>
              </a:rPr>
              <a:t>Los servicios que se brindaban en UBA y requerían interacción del usuario para poder acceder, eran muy pocos (principalmente dominio y correo electrónico).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029" y="2204864"/>
            <a:ext cx="3984716" cy="2753365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4572000" y="5184562"/>
            <a:ext cx="39964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Hoy son más de </a:t>
            </a:r>
            <a:r>
              <a:rPr lang="es-E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30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los sistemas/servicios que requieren el ingreso de credenciales por parte de usuarios para poder acceder.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4801835" y="3681028"/>
            <a:ext cx="4091340" cy="1503534"/>
          </a:xfrm>
          <a:prstGeom prst="ellipse">
            <a:avLst/>
          </a:prstGeom>
          <a:noFill/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Introducción</a:t>
            </a:r>
          </a:p>
          <a:p>
            <a:pPr algn="r"/>
            <a:r>
              <a:rPr lang="es-ES_tradnl" sz="1800" dirty="0">
                <a:solidFill>
                  <a:schemeClr val="bg1"/>
                </a:solidFill>
              </a:rPr>
              <a:t>Un poco de historia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Nueva problemática ante múltiples aplicaciones / servicios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2592388" y="2442790"/>
            <a:ext cx="6443662" cy="338138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 typeface="Arial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El usuario debía recordar mas contraseñas.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2592388" y="4032357"/>
            <a:ext cx="6443662" cy="584775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 typeface="Arial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El usuario debía realizar cambios de contraseñas vencidas en todos los sistemas.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2592388" y="4963070"/>
            <a:ext cx="6443662" cy="338138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 typeface="Arial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El desarrollador debía encargarse de la autenticación.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2592834" y="3126866"/>
            <a:ext cx="6443662" cy="584775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 algn="l">
              <a:buFont typeface="Arial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El usuario debía ingresar sus credenciales por cada sistema que usara.</a:t>
            </a:r>
            <a:endParaRPr lang="es-A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</a:rPr>
              <a:t>Introducción</a:t>
            </a:r>
          </a:p>
          <a:p>
            <a:pPr algn="r"/>
            <a:r>
              <a:rPr lang="es-ES_tradnl" sz="1800" dirty="0">
                <a:solidFill>
                  <a:schemeClr val="bg1"/>
                </a:solidFill>
              </a:rPr>
              <a:t>Un poco de historia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 Nos planteamos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grpSp>
        <p:nvGrpSpPr>
          <p:cNvPr id="34" name="33 Grupo"/>
          <p:cNvGrpSpPr/>
          <p:nvPr/>
        </p:nvGrpSpPr>
        <p:grpSpPr>
          <a:xfrm>
            <a:off x="2281413" y="1963579"/>
            <a:ext cx="4581174" cy="2930842"/>
            <a:chOff x="2367090" y="2276872"/>
            <a:chExt cx="4581174" cy="2930842"/>
          </a:xfrm>
        </p:grpSpPr>
        <p:sp>
          <p:nvSpPr>
            <p:cNvPr id="26" name="25 Triángulo isósceles"/>
            <p:cNvSpPr/>
            <p:nvPr/>
          </p:nvSpPr>
          <p:spPr bwMode="auto">
            <a:xfrm>
              <a:off x="3272063" y="2690918"/>
              <a:ext cx="2844316" cy="2124236"/>
            </a:xfrm>
            <a:prstGeom prst="triangle">
              <a:avLst/>
            </a:prstGeom>
            <a:solidFill>
              <a:schemeClr val="accent1"/>
            </a:solidFill>
            <a:ln w="50800" cap="flat" cmpd="sng" algn="ctr">
              <a:solidFill>
                <a:srgbClr val="FFCC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AR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2367090" y="4869160"/>
              <a:ext cx="143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Fácil de usar</a:t>
              </a:r>
              <a:endParaRPr lang="es-AR" b="1" dirty="0"/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373794" y="4869160"/>
              <a:ext cx="15744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b="1" dirty="0" smtClean="0"/>
                <a:t>Funcionalidad</a:t>
              </a:r>
              <a:endParaRPr lang="es-AR" b="1" dirty="0"/>
            </a:p>
          </p:txBody>
        </p:sp>
        <p:sp>
          <p:nvSpPr>
            <p:cNvPr id="33" name="32 CuadroTexto"/>
            <p:cNvSpPr txBox="1"/>
            <p:nvPr/>
          </p:nvSpPr>
          <p:spPr>
            <a:xfrm>
              <a:off x="3992143" y="2276872"/>
              <a:ext cx="1358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b="1" dirty="0" smtClean="0"/>
                <a:t>Seguridad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Planteo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 ¿Qué hacemos?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5861" y="3609020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Sign-On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98770" y="3645024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federado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1"/>
      <p:bldP spid="15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Planteo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SSO y Federación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15861" y="2617748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Sign-On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75556" y="4741984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Login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federado</a:t>
            </a:r>
            <a:endParaRPr lang="es-A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/>
          <p:cNvSpPr/>
          <p:nvPr/>
        </p:nvSpPr>
        <p:spPr bwMode="auto">
          <a:xfrm>
            <a:off x="4067944" y="2780928"/>
            <a:ext cx="1548172" cy="3960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Flecha derecha"/>
          <p:cNvSpPr/>
          <p:nvPr/>
        </p:nvSpPr>
        <p:spPr bwMode="auto">
          <a:xfrm>
            <a:off x="4067944" y="4833156"/>
            <a:ext cx="1548172" cy="396044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508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384884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3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endParaRPr lang="es-ES_tradnl" sz="1800" dirty="0" smtClean="0">
              <a:solidFill>
                <a:schemeClr val="bg1"/>
              </a:solidFill>
            </a:endParaRP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¿Por qué CAS y </a:t>
            </a:r>
            <a:r>
              <a:rPr lang="es-ES" sz="2000" dirty="0" err="1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Shibboleth</a:t>
            </a: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 ?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76818" y="6453336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444" y="2132856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uadroTexto 12"/>
          <p:cNvSpPr txBox="1"/>
          <p:nvPr/>
        </p:nvSpPr>
        <p:spPr>
          <a:xfrm>
            <a:off x="-36512" y="3347700"/>
            <a:ext cx="4355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Relativamente fácil de configurar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AR" sz="1800" b="1" dirty="0">
                <a:solidFill>
                  <a:srgbClr val="146194">
                    <a:lumMod val="75000"/>
                  </a:srgbClr>
                </a:solidFill>
              </a:rPr>
              <a:t>Algunas aplicaciones soportan CAS directamente sin tener que configurar nada (</a:t>
            </a:r>
            <a:r>
              <a:rPr lang="es-AR" sz="1800" b="1" dirty="0" err="1">
                <a:solidFill>
                  <a:srgbClr val="146194">
                    <a:lumMod val="75000"/>
                  </a:srgbClr>
                </a:solidFill>
              </a:rPr>
              <a:t>out</a:t>
            </a:r>
            <a:r>
              <a:rPr lang="es-AR" sz="1800" b="1" dirty="0">
                <a:solidFill>
                  <a:srgbClr val="146194">
                    <a:lumMod val="75000"/>
                  </a:srgbClr>
                </a:solidFill>
              </a:rPr>
              <a:t> of </a:t>
            </a:r>
            <a:r>
              <a:rPr lang="es-AR" sz="1800" b="1" dirty="0" err="1">
                <a:solidFill>
                  <a:srgbClr val="146194">
                    <a:lumMod val="75000"/>
                  </a:srgbClr>
                </a:solidFill>
              </a:rPr>
              <a:t>the</a:t>
            </a:r>
            <a:r>
              <a:rPr lang="es-AR" sz="1800" b="1" dirty="0">
                <a:solidFill>
                  <a:srgbClr val="146194">
                    <a:lumMod val="75000"/>
                  </a:srgbClr>
                </a:solidFill>
              </a:rPr>
              <a:t> box).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Provee </a:t>
            </a:r>
            <a:r>
              <a:rPr lang="es-AR" sz="1800" b="1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Handlers</a:t>
            </a: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 de autenticación para LDAP, AD, JDBC, etc.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Provee Single </a:t>
            </a:r>
            <a:r>
              <a:rPr lang="es-AR" sz="1800" b="1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Signt-Out</a:t>
            </a:r>
            <a:endParaRPr lang="es-AR" sz="1800" b="1" dirty="0" smtClean="0">
              <a:solidFill>
                <a:srgbClr val="146194">
                  <a:lumMod val="75000"/>
                </a:srgbClr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Soporte para </a:t>
            </a:r>
            <a:r>
              <a:rPr lang="es-AR" sz="1800" b="1" dirty="0" err="1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clustring</a:t>
            </a:r>
            <a:endParaRPr lang="es-AR" sz="1800" b="1" dirty="0">
              <a:solidFill>
                <a:srgbClr val="146194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0384" y="2060848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adroTexto 15"/>
          <p:cNvSpPr txBox="1"/>
          <p:nvPr/>
        </p:nvSpPr>
        <p:spPr>
          <a:xfrm>
            <a:off x="4318818" y="3344795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Federar servicios Innova Red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AR" sz="1800" b="1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Integrar Office 365 con Moodle y 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 smtClean="0">
              <a:solidFill>
                <a:srgbClr val="146194">
                  <a:lumMod val="75000"/>
                </a:srgb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800" b="1" dirty="0" smtClean="0">
              <a:solidFill>
                <a:srgbClr val="146194">
                  <a:lumMod val="75000"/>
                </a:srgb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82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endParaRPr lang="es-ES_tradnl" sz="1800" dirty="0" smtClean="0">
              <a:solidFill>
                <a:schemeClr val="bg1"/>
              </a:solidFill>
            </a:endParaRP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1907704" y="1049308"/>
            <a:ext cx="7236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Cómo “</a:t>
            </a:r>
            <a:r>
              <a:rPr lang="es-ES" sz="2000" dirty="0" err="1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CASificar</a:t>
            </a: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” ? 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9000" y="1535892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Marcador de contenido 2"/>
          <p:cNvSpPr txBox="1">
            <a:spLocks/>
          </p:cNvSpPr>
          <p:nvPr/>
        </p:nvSpPr>
        <p:spPr>
          <a:xfrm>
            <a:off x="-508" y="2334013"/>
            <a:ext cx="907300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 aplicaciones</a:t>
            </a:r>
            <a:r>
              <a:rPr kumimoji="0" lang="es-AR" sz="1800" b="0" i="0" u="none" strike="noStrike" kern="1200" cap="none" spc="0" normalizeH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s-AR" sz="1800" dirty="0" smtClean="0">
                <a:solidFill>
                  <a:srgbClr val="146194">
                    <a:lumMod val="75000"/>
                  </a:srgbClr>
                </a:solidFill>
                <a:latin typeface="+mj-lt"/>
              </a:rPr>
              <a:t>desarrolladas se deberá </a:t>
            </a:r>
            <a:r>
              <a:rPr kumimoji="0" lang="es-A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incluir el software de cliente CAS: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Java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.NET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s-A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Apache</a:t>
            </a:r>
          </a:p>
        </p:txBody>
      </p:sp>
    </p:spTree>
    <p:extLst>
      <p:ext uri="{BB962C8B-B14F-4D97-AF65-F5344CB8AC3E}">
        <p14:creationId xmlns:p14="http://schemas.microsoft.com/office/powerpoint/2010/main" val="35873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logo uba lat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0"/>
            <a:ext cx="3538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22"/>
          <p:cNvSpPr txBox="1">
            <a:spLocks noChangeArrowheads="1"/>
          </p:cNvSpPr>
          <p:nvPr/>
        </p:nvSpPr>
        <p:spPr bwMode="auto">
          <a:xfrm>
            <a:off x="0" y="188913"/>
            <a:ext cx="9144000" cy="738664"/>
          </a:xfrm>
          <a:prstGeom prst="rect">
            <a:avLst/>
          </a:prstGeom>
          <a:gradFill rotWithShape="1">
            <a:gsLst>
              <a:gs pos="0">
                <a:srgbClr val="0D2040"/>
              </a:gs>
              <a:gs pos="50000">
                <a:srgbClr val="183360"/>
              </a:gs>
              <a:gs pos="100000">
                <a:srgbClr val="1E3F74"/>
              </a:gs>
            </a:gsLst>
            <a:lin ang="16200000" scaled="1"/>
          </a:gradFill>
          <a:ln w="508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_tradnl" sz="2400" b="1" dirty="0" smtClean="0">
                <a:solidFill>
                  <a:schemeClr val="bg1"/>
                </a:solidFill>
              </a:rPr>
              <a:t>Actualidad</a:t>
            </a:r>
            <a:endParaRPr lang="es-ES_tradnl" sz="2400" b="1" dirty="0">
              <a:solidFill>
                <a:schemeClr val="bg1"/>
              </a:solidFill>
            </a:endParaRPr>
          </a:p>
          <a:p>
            <a:pPr algn="r"/>
            <a:r>
              <a:rPr lang="es-ES_tradnl" sz="1800" dirty="0" smtClean="0">
                <a:solidFill>
                  <a:schemeClr val="bg1"/>
                </a:solidFill>
              </a:rPr>
              <a:t>SSO</a:t>
            </a:r>
          </a:p>
        </p:txBody>
      </p:sp>
      <p:cxnSp>
        <p:nvCxnSpPr>
          <p:cNvPr id="28677" name="11 Conector recto"/>
          <p:cNvCxnSpPr>
            <a:cxnSpLocks noChangeShapeType="1"/>
          </p:cNvCxnSpPr>
          <p:nvPr/>
        </p:nvCxnSpPr>
        <p:spPr bwMode="auto">
          <a:xfrm rot="10800000" flipV="1">
            <a:off x="-252413" y="1444625"/>
            <a:ext cx="9396413" cy="0"/>
          </a:xfrm>
          <a:prstGeom prst="line">
            <a:avLst/>
          </a:prstGeom>
          <a:noFill/>
          <a:ln w="50800" algn="ctr">
            <a:solidFill>
              <a:srgbClr val="24406E"/>
            </a:solidFill>
            <a:round/>
            <a:headEnd/>
            <a:tailEnd/>
          </a:ln>
        </p:spPr>
      </p:cxnSp>
      <p:sp>
        <p:nvSpPr>
          <p:cNvPr id="28678" name="Rectangle 3"/>
          <p:cNvSpPr>
            <a:spLocks noChangeArrowheads="1"/>
          </p:cNvSpPr>
          <p:nvPr/>
        </p:nvSpPr>
        <p:spPr bwMode="auto">
          <a:xfrm>
            <a:off x="251520" y="1049308"/>
            <a:ext cx="88924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r" eaLnBrk="0" hangingPunct="0">
              <a:buClr>
                <a:srgbClr val="0066FF"/>
              </a:buClr>
              <a:buSzPct val="135000"/>
            </a:pPr>
            <a:r>
              <a:rPr lang="es-ES" sz="2000" dirty="0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Como  </a:t>
            </a:r>
            <a:r>
              <a:rPr lang="es-ES" sz="2000" dirty="0" err="1" smtClean="0">
                <a:solidFill>
                  <a:srgbClr val="24406E"/>
                </a:solidFill>
                <a:ea typeface="Times New Roman" pitchFamily="18" charset="0"/>
                <a:cs typeface="Arial" charset="0"/>
              </a:rPr>
              <a:t>CASificar</a:t>
            </a:r>
            <a:endParaRPr lang="es-ES" sz="2000" dirty="0">
              <a:solidFill>
                <a:srgbClr val="24406E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" name="AutoShape 2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7941" name="AutoShape 5" descr="Image result for username passwo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863600" y="6488113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dirty="0">
                <a:solidFill>
                  <a:srgbClr val="24406E"/>
                </a:solidFill>
              </a:rPr>
              <a:t>Coordinación General de TI y Comunicaciones. Universidad de Buenos Aires . Abril 2015</a:t>
            </a:r>
            <a:endParaRPr lang="es-ES_tradnl" sz="1050" dirty="0">
              <a:solidFill>
                <a:srgbClr val="24406E"/>
              </a:solidFill>
            </a:endParaRPr>
          </a:p>
        </p:txBody>
      </p:sp>
      <p:sp>
        <p:nvSpPr>
          <p:cNvPr id="393218" name="AutoShape 2" descr="Image result for cas jas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092" y="1612404"/>
            <a:ext cx="1333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-508" y="1756462"/>
            <a:ext cx="9073008" cy="3976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Settings &gt; Site administration &gt; Plugins &gt; Authentication &gt; Manage authentication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 los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usuarios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autenticaban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 LDAP/AD se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debe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cambiar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el valor del campo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ysClr val="window" lastClr="FFFFFF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UPDATE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mdl_user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SET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='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cas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' where 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auth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='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ldap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' and username='</a:t>
            </a:r>
            <a:r>
              <a:rPr kumimoji="0" lang="en-US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foobar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46194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';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46194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40966" y="1628800"/>
            <a:ext cx="1659526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ítulo 1"/>
          <p:cNvSpPr txBox="1">
            <a:spLocks/>
          </p:cNvSpPr>
          <p:nvPr/>
        </p:nvSpPr>
        <p:spPr bwMode="auto">
          <a:xfrm>
            <a:off x="-507" y="4730245"/>
            <a:ext cx="6192688" cy="15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AR" kern="0" dirty="0" smtClean="0">
                <a:solidFill>
                  <a:schemeClr val="accent5">
                    <a:lumMod val="25000"/>
                  </a:schemeClr>
                </a:solidFill>
              </a:rPr>
              <a:t>   CAS: Integración con Moodle?</a:t>
            </a:r>
            <a:endParaRPr lang="es-AR" kern="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Más 2"/>
          <p:cNvSpPr/>
          <p:nvPr/>
        </p:nvSpPr>
        <p:spPr bwMode="auto">
          <a:xfrm>
            <a:off x="6951606" y="1952836"/>
            <a:ext cx="464710" cy="468052"/>
          </a:xfrm>
          <a:prstGeom prst="mathPlus">
            <a:avLst/>
          </a:prstGeom>
          <a:noFill/>
          <a:ln w="508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sz="1600" b="0" i="0" u="none" strike="noStrike" cap="none" normalizeH="0" baseline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1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Diseño predeterminado">
  <a:themeElements>
    <a:clrScheme name="5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iseño personalizado">
  <a:themeElements>
    <a:clrScheme name="3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iseño predeterminado">
  <a:themeElements>
    <a:clrScheme name="6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Diseño predeterminado">
  <a:themeElements>
    <a:clrScheme name="7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redetermin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ápsulas">
  <a:themeElements>
    <a:clrScheme name="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Cápsulas">
  <a:themeElements>
    <a:clrScheme name="1_Cápsula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_Cápsu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ápsula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ápsula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ápsula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iseño personalizado">
  <a:themeElements>
    <a:clrScheme name="5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iseñ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Diseño personalizado">
  <a:themeElements>
    <a:clrScheme name="6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Diseño personalizado">
  <a:themeElements>
    <a:clrScheme name="7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Diseño personalizado">
  <a:themeElements>
    <a:clrScheme name="8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Diseñ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Diseño personalizado">
  <a:themeElements>
    <a:clrScheme name="9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Diseñ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Diseño personalizado">
  <a:themeElements>
    <a:clrScheme name="10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Diseño personaliz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1_Diseño personalizado">
  <a:themeElements>
    <a:clrScheme name="1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Diseño personalizad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">
      <a:dk1>
        <a:srgbClr val="333333"/>
      </a:dk1>
      <a:lt1>
        <a:srgbClr val="BDE0FF"/>
      </a:lt1>
      <a:dk2>
        <a:srgbClr val="FFFFFF"/>
      </a:dk2>
      <a:lt2>
        <a:srgbClr val="808080"/>
      </a:lt2>
      <a:accent1>
        <a:srgbClr val="245CA8"/>
      </a:accent1>
      <a:accent2>
        <a:srgbClr val="EB7734"/>
      </a:accent2>
      <a:accent3>
        <a:srgbClr val="DBEDFF"/>
      </a:accent3>
      <a:accent4>
        <a:srgbClr val="2A2A2A"/>
      </a:accent4>
      <a:accent5>
        <a:srgbClr val="ACB5D1"/>
      </a:accent5>
      <a:accent6>
        <a:srgbClr val="D56B2E"/>
      </a:accent6>
      <a:hlink>
        <a:srgbClr val="82AEDB"/>
      </a:hlink>
      <a:folHlink>
        <a:srgbClr val="FCAF26"/>
      </a:folHlink>
    </a:clrScheme>
    <a:fontScheme name="Blank Presentation">
      <a:majorFont>
        <a:latin typeface="Palatino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3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ersonalizado">
  <a:themeElements>
    <a:clrScheme name="2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iseño predeterminado">
  <a:themeElements>
    <a:clrScheme name="4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iseño predeterminado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rgbClr val="FFCC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7642</TotalTime>
  <Words>999</Words>
  <Application>Microsoft Office PowerPoint</Application>
  <PresentationFormat>Presentación en pantalla (4:3)</PresentationFormat>
  <Paragraphs>190</Paragraphs>
  <Slides>17</Slides>
  <Notes>17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22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53" baseType="lpstr">
      <vt:lpstr>Arial Unicode MS</vt:lpstr>
      <vt:lpstr>Arial</vt:lpstr>
      <vt:lpstr>Arial Black</vt:lpstr>
      <vt:lpstr>Cambria</vt:lpstr>
      <vt:lpstr>Century Gothic</vt:lpstr>
      <vt:lpstr>Palatino</vt:lpstr>
      <vt:lpstr>Tahoma</vt:lpstr>
      <vt:lpstr>Times</vt:lpstr>
      <vt:lpstr>Times New Roman</vt:lpstr>
      <vt:lpstr>Verdana</vt:lpstr>
      <vt:lpstr>Webdings</vt:lpstr>
      <vt:lpstr>Wingdings</vt:lpstr>
      <vt:lpstr>Wingdings 3</vt:lpstr>
      <vt:lpstr>Diseño personalizado</vt:lpstr>
      <vt:lpstr>1_Diseño predeterminado</vt:lpstr>
      <vt:lpstr>1_Diseño personalizado</vt:lpstr>
      <vt:lpstr>Diseño predeterminado</vt:lpstr>
      <vt:lpstr>Blank Presentation</vt:lpstr>
      <vt:lpstr>2_Diseño predeterminado</vt:lpstr>
      <vt:lpstr>3_Diseño predeterminado</vt:lpstr>
      <vt:lpstr>2_Diseño personalizado</vt:lpstr>
      <vt:lpstr>4_Diseño predeterminado</vt:lpstr>
      <vt:lpstr>5_Diseño predeterminado</vt:lpstr>
      <vt:lpstr>3_Diseño personalizado</vt:lpstr>
      <vt:lpstr>6_Diseño predeterminado</vt:lpstr>
      <vt:lpstr>7_Diseño predeterminado</vt:lpstr>
      <vt:lpstr>Cápsulas</vt:lpstr>
      <vt:lpstr>1_Cápsulas</vt:lpstr>
      <vt:lpstr>5_Diseño personalizado</vt:lpstr>
      <vt:lpstr>6_Diseño personalizado</vt:lpstr>
      <vt:lpstr>7_Diseño personalizado</vt:lpstr>
      <vt:lpstr>8_Diseño personalizado</vt:lpstr>
      <vt:lpstr>9_Diseño personalizado</vt:lpstr>
      <vt:lpstr>10_Diseño personalizado</vt:lpstr>
      <vt:lpstr>11_Diseño personalizado</vt:lpstr>
      <vt:lpstr>Fotografía de Photo Editor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eloy.fernandez</cp:lastModifiedBy>
  <cp:revision>702</cp:revision>
  <dcterms:created xsi:type="dcterms:W3CDTF">2008-12-30T18:05:06Z</dcterms:created>
  <dcterms:modified xsi:type="dcterms:W3CDTF">2015-04-20T18:32:07Z</dcterms:modified>
</cp:coreProperties>
</file>