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60" r:id="rId5"/>
    <p:sldId id="272" r:id="rId6"/>
    <p:sldId id="261" r:id="rId7"/>
    <p:sldId id="262" r:id="rId8"/>
    <p:sldId id="263" r:id="rId9"/>
    <p:sldId id="264" r:id="rId10"/>
    <p:sldId id="266" r:id="rId11"/>
    <p:sldId id="276" r:id="rId12"/>
    <p:sldId id="277" r:id="rId13"/>
    <p:sldId id="273" r:id="rId14"/>
    <p:sldId id="275" r:id="rId15"/>
    <p:sldId id="265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 autoAdjust="0"/>
  </p:normalViewPr>
  <p:slideViewPr>
    <p:cSldViewPr snapToGrid="0">
      <p:cViewPr varScale="1">
        <p:scale>
          <a:sx n="52" d="100"/>
          <a:sy n="52" d="100"/>
        </p:scale>
        <p:origin x="58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371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612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6240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2604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759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924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50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549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6028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7618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461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6B34E-8275-45B6-B1E7-40396ECB5A70}" type="datetimeFigureOut">
              <a:rPr lang="es-AR" smtClean="0"/>
              <a:t>24/04/2015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CC48-959F-4EFA-BA6C-C7304349A21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06497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214a5edd6deecfabc339f3605758d95355d351c6.googledrive.com/host/0B73hnOQoTupkQk1ZbV9GQUNoaHc/Debian%207%20-%2064%20bits/vulture_2.0.8_amd64.deb" TargetMode="External"/><Relationship Id="rId5" Type="http://schemas.openxmlformats.org/officeDocument/2006/relationships/hyperlink" Target="https://214a5edd6deecfabc339f3605758d95355d351c6.googledrive.com/host/0B73hnOQoTupkQk1ZbV9GQUNoaHc/Debian%207%20-%2064%20bits/vulture-LIBS-0.1.deb" TargetMode="External"/><Relationship Id="rId4" Type="http://schemas.openxmlformats.org/officeDocument/2006/relationships/hyperlink" Target="https://214a5edd6deecfabc339f3605758d95355d351c6.googledrive.com/host/0B73hnOQoTupkQk1ZbV9GQUNoaHc/Debian%207%20-%2064%20bits/vulture-SSLLookup-2.00.04.de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0142" y="296174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>
                <a:solidFill>
                  <a:schemeClr val="bg1"/>
                </a:solidFill>
              </a:rPr>
              <a:t>Universidad 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094676" y="1875609"/>
            <a:ext cx="825382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Proyecto Vulture:</a:t>
            </a:r>
          </a:p>
          <a:p>
            <a:pPr algn="ctr"/>
            <a:r>
              <a:rPr lang="es-A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Implementación De</a:t>
            </a:r>
          </a:p>
          <a:p>
            <a:pPr algn="ctr"/>
            <a:r>
              <a:rPr lang="es-AR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Proxy Reverso con WAF y HA</a:t>
            </a:r>
            <a:endParaRPr lang="es-AR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90027" y="4873451"/>
            <a:ext cx="6638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>
                <a:solidFill>
                  <a:schemeClr val="bg1"/>
                </a:solidFill>
              </a:rPr>
              <a:t>Rubén Darío Aybar</a:t>
            </a:r>
            <a:endParaRPr lang="es-AR" dirty="0">
              <a:solidFill>
                <a:schemeClr val="bg1"/>
              </a:solidFill>
            </a:endParaRPr>
          </a:p>
          <a:p>
            <a:r>
              <a:rPr lang="es-AR" dirty="0" smtClean="0">
                <a:solidFill>
                  <a:schemeClr val="bg1"/>
                </a:solidFill>
              </a:rPr>
              <a:t>Administrador de Seguridad Informática Universidad </a:t>
            </a:r>
            <a:r>
              <a:rPr lang="es-AR" dirty="0">
                <a:solidFill>
                  <a:schemeClr val="bg1"/>
                </a:solidFill>
              </a:rPr>
              <a:t>de Buenos Aires</a:t>
            </a:r>
          </a:p>
          <a:p>
            <a:r>
              <a:rPr lang="es-AR" dirty="0" smtClean="0">
                <a:solidFill>
                  <a:srgbClr val="FFFF00"/>
                </a:solidFill>
              </a:rPr>
              <a:t>ruben.aybar@rec.uba.ar</a:t>
            </a:r>
          </a:p>
        </p:txBody>
      </p:sp>
    </p:spTree>
    <p:extLst>
      <p:ext uri="{BB962C8B-B14F-4D97-AF65-F5344CB8AC3E}">
        <p14:creationId xmlns:p14="http://schemas.microsoft.com/office/powerpoint/2010/main" val="149448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96109" y="1202084"/>
            <a:ext cx="5069145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Vulture WAF - Descripción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802174" y="2451445"/>
            <a:ext cx="1493935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Proxy Reverso</a:t>
            </a:r>
            <a:endParaRPr lang="es-AR" dirty="0"/>
          </a:p>
        </p:txBody>
      </p:sp>
      <p:sp>
        <p:nvSpPr>
          <p:cNvPr id="12" name="Rectángulo 11"/>
          <p:cNvSpPr/>
          <p:nvPr/>
        </p:nvSpPr>
        <p:spPr>
          <a:xfrm>
            <a:off x="7451811" y="5314118"/>
            <a:ext cx="257429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Web-SSO (Single </a:t>
            </a:r>
            <a:r>
              <a:rPr lang="es-AR" dirty="0" err="1"/>
              <a:t>Sign</a:t>
            </a:r>
            <a:r>
              <a:rPr lang="es-AR" dirty="0"/>
              <a:t> </a:t>
            </a:r>
            <a:r>
              <a:rPr lang="es-AR" dirty="0" err="1"/>
              <a:t>On</a:t>
            </a:r>
            <a:r>
              <a:rPr lang="es-AR" dirty="0"/>
              <a:t>)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21563" y="3883903"/>
            <a:ext cx="221823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Firewall </a:t>
            </a:r>
            <a:r>
              <a:rPr lang="es-AR" dirty="0"/>
              <a:t>de </a:t>
            </a:r>
            <a:r>
              <a:rPr lang="es-AR" dirty="0" smtClean="0"/>
              <a:t>Aplicación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410021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96109" y="1202084"/>
            <a:ext cx="4902817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Vulture WAF - Instalación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408706" y="1986084"/>
            <a:ext cx="266944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versión 2.0.8 o posteriores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79915" y="2818016"/>
            <a:ext cx="11778096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a-DK" dirty="0" smtClean="0"/>
              <a:t>wget </a:t>
            </a:r>
            <a:r>
              <a:rPr lang="da-DK" dirty="0">
                <a:hlinkClick r:id="rId4"/>
              </a:rPr>
              <a:t>https://</a:t>
            </a:r>
            <a:r>
              <a:rPr lang="da-DK" dirty="0" smtClean="0">
                <a:hlinkClick r:id="rId4"/>
              </a:rPr>
              <a:t>214a5edd6deecfabc339f3605758d95355d351c6.googledrive.com/host/0B73hnOQoTupkQk1ZbV9GQUNoaHc/</a:t>
            </a:r>
          </a:p>
          <a:p>
            <a:r>
              <a:rPr lang="da-DK" dirty="0" smtClean="0">
                <a:hlinkClick r:id="rId4"/>
              </a:rPr>
              <a:t>Debian%207%20-</a:t>
            </a:r>
            <a:r>
              <a:rPr lang="da-DK" dirty="0">
                <a:hlinkClick r:id="rId4"/>
              </a:rPr>
              <a:t>%</a:t>
            </a:r>
            <a:r>
              <a:rPr lang="da-DK" dirty="0" smtClean="0">
                <a:hlinkClick r:id="rId4"/>
              </a:rPr>
              <a:t>2064%20bits/vulture-SSLLookup-2.00.04.deb</a:t>
            </a:r>
            <a:endParaRPr lang="da-DK" dirty="0" smtClean="0"/>
          </a:p>
          <a:p>
            <a:endParaRPr lang="da-DK" dirty="0"/>
          </a:p>
          <a:p>
            <a:r>
              <a:rPr lang="da-DK" dirty="0"/>
              <a:t>wget </a:t>
            </a:r>
            <a:r>
              <a:rPr lang="da-DK" dirty="0">
                <a:hlinkClick r:id="rId5"/>
              </a:rPr>
              <a:t>https://214a5edd6deecfabc339f3605758d95355d351c6.googledrive.com/host/0B73hnOQoTupkQk1ZbV9GQUNoaHc</a:t>
            </a:r>
            <a:r>
              <a:rPr lang="da-DK" dirty="0" smtClean="0">
                <a:hlinkClick r:id="rId5"/>
              </a:rPr>
              <a:t>/</a:t>
            </a:r>
          </a:p>
          <a:p>
            <a:r>
              <a:rPr lang="da-DK" dirty="0" smtClean="0">
                <a:hlinkClick r:id="rId5"/>
              </a:rPr>
              <a:t>Debian%207%20-</a:t>
            </a:r>
            <a:r>
              <a:rPr lang="da-DK" dirty="0">
                <a:hlinkClick r:id="rId5"/>
              </a:rPr>
              <a:t>%</a:t>
            </a:r>
            <a:r>
              <a:rPr lang="da-DK" dirty="0" smtClean="0">
                <a:hlinkClick r:id="rId5"/>
              </a:rPr>
              <a:t>2064%20bits/vulture-LIBS-0.1.deb</a:t>
            </a:r>
            <a:endParaRPr lang="da-DK" dirty="0" smtClean="0"/>
          </a:p>
          <a:p>
            <a:endParaRPr lang="da-DK" dirty="0"/>
          </a:p>
          <a:p>
            <a:r>
              <a:rPr lang="da-DK" dirty="0"/>
              <a:t>wget </a:t>
            </a:r>
            <a:r>
              <a:rPr lang="da-DK" dirty="0">
                <a:hlinkClick r:id="rId6"/>
              </a:rPr>
              <a:t>https://214a5edd6deecfabc339f3605758d95355d351c6.googledrive.com/host/0B73hnOQoTupkQk1ZbV9GQUNoaHc</a:t>
            </a:r>
            <a:r>
              <a:rPr lang="da-DK" dirty="0" smtClean="0">
                <a:hlinkClick r:id="rId6"/>
              </a:rPr>
              <a:t>/</a:t>
            </a:r>
          </a:p>
          <a:p>
            <a:r>
              <a:rPr lang="da-DK" dirty="0" smtClean="0">
                <a:hlinkClick r:id="rId6"/>
              </a:rPr>
              <a:t>Debian%207%20-</a:t>
            </a:r>
            <a:r>
              <a:rPr lang="da-DK" dirty="0">
                <a:hlinkClick r:id="rId6"/>
              </a:rPr>
              <a:t>%</a:t>
            </a:r>
            <a:r>
              <a:rPr lang="da-DK" dirty="0" smtClean="0">
                <a:hlinkClick r:id="rId6"/>
              </a:rPr>
              <a:t>2064%20bits/vulture_2.0.8_amd64.deb</a:t>
            </a:r>
            <a:endParaRPr lang="da-DK" dirty="0" smtClean="0"/>
          </a:p>
        </p:txBody>
      </p:sp>
      <p:sp>
        <p:nvSpPr>
          <p:cNvPr id="16" name="Rectángulo 15"/>
          <p:cNvSpPr/>
          <p:nvPr/>
        </p:nvSpPr>
        <p:spPr>
          <a:xfrm>
            <a:off x="395826" y="5536317"/>
            <a:ext cx="3847976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 </a:t>
            </a:r>
            <a:r>
              <a:rPr lang="es-AR" dirty="0" err="1"/>
              <a:t>dpkg</a:t>
            </a:r>
            <a:r>
              <a:rPr lang="es-AR" dirty="0"/>
              <a:t> -i vulture-LIBS-0.1.deb</a:t>
            </a:r>
          </a:p>
          <a:p>
            <a:r>
              <a:rPr lang="es-AR" dirty="0"/>
              <a:t> </a:t>
            </a:r>
            <a:r>
              <a:rPr lang="es-AR" dirty="0" err="1"/>
              <a:t>dpkg</a:t>
            </a:r>
            <a:r>
              <a:rPr lang="es-AR" dirty="0"/>
              <a:t> -i vulture-SSLLookup-2.00.04.deb</a:t>
            </a:r>
          </a:p>
          <a:p>
            <a:r>
              <a:rPr lang="es-AR" dirty="0"/>
              <a:t> </a:t>
            </a:r>
            <a:r>
              <a:rPr lang="es-AR" dirty="0" err="1"/>
              <a:t>dpkg</a:t>
            </a:r>
            <a:r>
              <a:rPr lang="es-AR" dirty="0"/>
              <a:t> -i vulture_2.0.8_amd64.deb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756945" y="5795991"/>
            <a:ext cx="221413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sudo </a:t>
            </a:r>
            <a:r>
              <a:rPr lang="es-AR" dirty="0" err="1"/>
              <a:t>apt-get</a:t>
            </a:r>
            <a:r>
              <a:rPr lang="es-AR" dirty="0"/>
              <a:t> </a:t>
            </a:r>
            <a:r>
              <a:rPr lang="es-AR" dirty="0" err="1"/>
              <a:t>install</a:t>
            </a:r>
            <a:r>
              <a:rPr lang="es-AR" dirty="0"/>
              <a:t> –</a:t>
            </a:r>
            <a:r>
              <a:rPr lang="es-AR" dirty="0" smtClean="0"/>
              <a:t>f</a:t>
            </a:r>
            <a:endParaRPr lang="es-AR" dirty="0"/>
          </a:p>
        </p:txBody>
      </p:sp>
      <p:sp>
        <p:nvSpPr>
          <p:cNvPr id="6" name="Flecha derecha 5"/>
          <p:cNvSpPr/>
          <p:nvPr/>
        </p:nvSpPr>
        <p:spPr>
          <a:xfrm rot="5400000">
            <a:off x="1398740" y="2475401"/>
            <a:ext cx="397865" cy="256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Flecha derecha 1"/>
          <p:cNvSpPr/>
          <p:nvPr/>
        </p:nvSpPr>
        <p:spPr>
          <a:xfrm>
            <a:off x="4620447" y="5841254"/>
            <a:ext cx="785611" cy="24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Flecha derecha 11"/>
          <p:cNvSpPr/>
          <p:nvPr/>
        </p:nvSpPr>
        <p:spPr>
          <a:xfrm rot="5400000">
            <a:off x="1551140" y="5152061"/>
            <a:ext cx="397865" cy="2561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2770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8" grpId="0" animBg="1"/>
      <p:bldP spid="6" grpId="0" animBg="1"/>
      <p:bldP spid="2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76841" y="618986"/>
            <a:ext cx="5480155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Vulture WAF - Configuración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72216" y="1513824"/>
            <a:ext cx="347736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/</a:t>
            </a:r>
            <a:r>
              <a:rPr lang="es-AR" dirty="0" err="1"/>
              <a:t>var</a:t>
            </a:r>
            <a:r>
              <a:rPr lang="es-AR" dirty="0"/>
              <a:t>/www/</a:t>
            </a:r>
            <a:r>
              <a:rPr lang="es-AR" dirty="0" err="1"/>
              <a:t>vulture</a:t>
            </a:r>
            <a:r>
              <a:rPr lang="es-AR" dirty="0"/>
              <a:t>/</a:t>
            </a:r>
            <a:r>
              <a:rPr lang="es-AR" dirty="0" err="1"/>
              <a:t>conf</a:t>
            </a:r>
            <a:r>
              <a:rPr lang="es-AR" dirty="0"/>
              <a:t>/</a:t>
            </a:r>
            <a:r>
              <a:rPr lang="es-AR" dirty="0" err="1"/>
              <a:t>httpd.conf</a:t>
            </a:r>
            <a:endParaRPr lang="es-AR" dirty="0"/>
          </a:p>
        </p:txBody>
      </p:sp>
      <p:sp>
        <p:nvSpPr>
          <p:cNvPr id="14" name="Rectángulo 13"/>
          <p:cNvSpPr/>
          <p:nvPr/>
        </p:nvSpPr>
        <p:spPr>
          <a:xfrm>
            <a:off x="172216" y="2044572"/>
            <a:ext cx="7597336" cy="175432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 Listen </a:t>
            </a:r>
            <a:r>
              <a:rPr lang="es-AR" dirty="0" err="1"/>
              <a:t>x.x.x.x:x</a:t>
            </a:r>
            <a:endParaRPr lang="es-AR" dirty="0"/>
          </a:p>
          <a:p>
            <a:r>
              <a:rPr lang="es-AR" dirty="0"/>
              <a:t> &lt;</a:t>
            </a:r>
            <a:r>
              <a:rPr lang="es-AR" dirty="0" err="1"/>
              <a:t>Virtualhost</a:t>
            </a:r>
            <a:r>
              <a:rPr lang="es-AR" dirty="0"/>
              <a:t> </a:t>
            </a:r>
            <a:r>
              <a:rPr lang="es-AR" dirty="0" err="1"/>
              <a:t>x.x.x.x:x</a:t>
            </a:r>
            <a:r>
              <a:rPr lang="es-AR" dirty="0"/>
              <a:t>&gt;</a:t>
            </a:r>
          </a:p>
          <a:p>
            <a:r>
              <a:rPr lang="es-AR" dirty="0"/>
              <a:t> </a:t>
            </a:r>
            <a:r>
              <a:rPr lang="es-AR" dirty="0" err="1"/>
              <a:t>ServerName</a:t>
            </a:r>
            <a:r>
              <a:rPr lang="es-AR" dirty="0"/>
              <a:t> https://</a:t>
            </a:r>
            <a:r>
              <a:rPr lang="es-AR" dirty="0" smtClean="0"/>
              <a:t>xxxx.rec.uba.ar:9090</a:t>
            </a:r>
            <a:endParaRPr lang="es-AR" dirty="0"/>
          </a:p>
          <a:p>
            <a:endParaRPr lang="es-AR" dirty="0"/>
          </a:p>
          <a:p>
            <a:r>
              <a:rPr lang="es-AR" dirty="0"/>
              <a:t>OBS: Se deberán reemplazar las x por las verdaderas </a:t>
            </a:r>
            <a:r>
              <a:rPr lang="es-AR" dirty="0" err="1"/>
              <a:t>IPs</a:t>
            </a:r>
            <a:r>
              <a:rPr lang="es-AR" dirty="0"/>
              <a:t> y sus </a:t>
            </a:r>
            <a:r>
              <a:rPr lang="es-AR" dirty="0" smtClean="0"/>
              <a:t>correspondientes</a:t>
            </a:r>
          </a:p>
          <a:p>
            <a:r>
              <a:rPr lang="es-AR" dirty="0" smtClean="0"/>
              <a:t>puertos </a:t>
            </a:r>
            <a:r>
              <a:rPr lang="es-AR" dirty="0"/>
              <a:t>al igual que el verdadero nombre del servidor.</a:t>
            </a:r>
            <a:endParaRPr lang="da-DK" dirty="0" smtClean="0"/>
          </a:p>
        </p:txBody>
      </p:sp>
      <p:sp>
        <p:nvSpPr>
          <p:cNvPr id="16" name="Rectángulo 15"/>
          <p:cNvSpPr/>
          <p:nvPr/>
        </p:nvSpPr>
        <p:spPr>
          <a:xfrm>
            <a:off x="172216" y="3986066"/>
            <a:ext cx="6824369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 https://</a:t>
            </a:r>
            <a:r>
              <a:rPr lang="es-AR" dirty="0" smtClean="0"/>
              <a:t>x.rec.uba.ar:9090</a:t>
            </a:r>
            <a:r>
              <a:rPr lang="es-AR" dirty="0"/>
              <a:t>/</a:t>
            </a:r>
          </a:p>
          <a:p>
            <a:endParaRPr lang="es-AR" dirty="0"/>
          </a:p>
          <a:p>
            <a:r>
              <a:rPr lang="es-AR" dirty="0"/>
              <a:t>OBS: Se deberán reemplazar la x por el verdadero nombre del servidor.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72216" y="5143551"/>
            <a:ext cx="723242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Las credenciales por defecto de la cuenta administrador son </a:t>
            </a:r>
            <a:r>
              <a:rPr lang="es-AR" dirty="0" err="1"/>
              <a:t>admin</a:t>
            </a:r>
            <a:r>
              <a:rPr lang="es-AR" dirty="0"/>
              <a:t>/</a:t>
            </a:r>
            <a:r>
              <a:rPr lang="es-AR" dirty="0" err="1"/>
              <a:t>admin</a:t>
            </a:r>
            <a:r>
              <a:rPr lang="es-AR" dirty="0"/>
              <a:t>.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104118" y="3041094"/>
            <a:ext cx="8374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Es extremadamente recomendable el cambio del </a:t>
            </a:r>
            <a:r>
              <a:rPr lang="es-AR" dirty="0" err="1">
                <a:solidFill>
                  <a:srgbClr val="FF0000"/>
                </a:solidFill>
              </a:rPr>
              <a:t>password</a:t>
            </a:r>
            <a:r>
              <a:rPr lang="es-AR" dirty="0">
                <a:solidFill>
                  <a:srgbClr val="FF0000"/>
                </a:solidFill>
              </a:rPr>
              <a:t> de la cuenta administrador. </a:t>
            </a:r>
          </a:p>
        </p:txBody>
      </p:sp>
    </p:spTree>
    <p:extLst>
      <p:ext uri="{BB962C8B-B14F-4D97-AF65-F5344CB8AC3E}">
        <p14:creationId xmlns:p14="http://schemas.microsoft.com/office/powerpoint/2010/main" val="2874224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878258" y="501015"/>
            <a:ext cx="4291688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Módulos Vulture </a:t>
            </a:r>
            <a:r>
              <a:rPr lang="es-AR" sz="3600" dirty="0">
                <a:solidFill>
                  <a:schemeClr val="bg1"/>
                </a:solidFill>
              </a:rPr>
              <a:t>WAF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132" y="1262129"/>
            <a:ext cx="10601940" cy="5251741"/>
          </a:xfrm>
          <a:prstGeom prst="rect">
            <a:avLst/>
          </a:prstGeom>
        </p:spPr>
      </p:pic>
      <p:sp>
        <p:nvSpPr>
          <p:cNvPr id="11" name="Llaves 10"/>
          <p:cNvSpPr/>
          <p:nvPr/>
        </p:nvSpPr>
        <p:spPr>
          <a:xfrm>
            <a:off x="605307" y="1725769"/>
            <a:ext cx="1455313" cy="1326524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Llaves 11"/>
          <p:cNvSpPr/>
          <p:nvPr/>
        </p:nvSpPr>
        <p:spPr>
          <a:xfrm>
            <a:off x="605306" y="3052293"/>
            <a:ext cx="1573139" cy="1262129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Llaves 12"/>
          <p:cNvSpPr/>
          <p:nvPr/>
        </p:nvSpPr>
        <p:spPr>
          <a:xfrm>
            <a:off x="605305" y="4400301"/>
            <a:ext cx="1068949" cy="622460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Llaves 13"/>
          <p:cNvSpPr/>
          <p:nvPr/>
        </p:nvSpPr>
        <p:spPr>
          <a:xfrm>
            <a:off x="605304" y="5052089"/>
            <a:ext cx="1713619" cy="1326524"/>
          </a:xfrm>
          <a:prstGeom prst="bracePair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80305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solidFill>
            <a:srgbClr val="7030A0"/>
          </a:solidFill>
          <a:extLst/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844173" y="1222231"/>
            <a:ext cx="2055371" cy="646331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Preguntas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614" y="2056370"/>
            <a:ext cx="5585474" cy="430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 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 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523037" y="2021981"/>
            <a:ext cx="29822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dirty="0" smtClean="0"/>
              <a:t>GRACIAS!!!</a:t>
            </a:r>
            <a:endParaRPr lang="es-AR" sz="4800" dirty="0"/>
          </a:p>
        </p:txBody>
      </p:sp>
      <p:sp>
        <p:nvSpPr>
          <p:cNvPr id="5" name="Rectángulo 4"/>
          <p:cNvSpPr/>
          <p:nvPr/>
        </p:nvSpPr>
        <p:spPr>
          <a:xfrm>
            <a:off x="2594463" y="3070471"/>
            <a:ext cx="6839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Rubén Darío Aybar </a:t>
            </a:r>
            <a:r>
              <a:rPr lang="es-AR" sz="2800" dirty="0">
                <a:solidFill>
                  <a:srgbClr val="FFFF00"/>
                </a:solidFill>
              </a:rPr>
              <a:t>(ruben.Aybar@rec.uba.ar)</a:t>
            </a:r>
            <a:endParaRPr lang="es-AR" sz="2800" dirty="0"/>
          </a:p>
        </p:txBody>
      </p:sp>
      <p:sp>
        <p:nvSpPr>
          <p:cNvPr id="6" name="Rectángulo 5"/>
          <p:cNvSpPr/>
          <p:nvPr/>
        </p:nvSpPr>
        <p:spPr>
          <a:xfrm>
            <a:off x="2858144" y="3898594"/>
            <a:ext cx="601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AR" sz="2800" dirty="0">
                <a:solidFill>
                  <a:schemeClr val="bg1"/>
                </a:solidFill>
              </a:rPr>
              <a:t>Administrador de Seguridad Informática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926976" y="4683012"/>
            <a:ext cx="4338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Universidad de Buenos Aires</a:t>
            </a:r>
            <a:endParaRPr lang="es-AR" sz="2800" dirty="0"/>
          </a:p>
        </p:txBody>
      </p:sp>
      <p:sp>
        <p:nvSpPr>
          <p:cNvPr id="11" name="Rectángulo 10"/>
          <p:cNvSpPr/>
          <p:nvPr/>
        </p:nvSpPr>
        <p:spPr>
          <a:xfrm>
            <a:off x="5058201" y="5535449"/>
            <a:ext cx="1611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dirty="0" smtClean="0">
                <a:solidFill>
                  <a:schemeClr val="bg1"/>
                </a:solidFill>
              </a:rPr>
              <a:t>TICAR 2015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132447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690171" y="359441"/>
            <a:ext cx="2348015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s-AR" sz="4800" dirty="0"/>
              <a:t>AGENDA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251995" y="1498148"/>
            <a:ext cx="2997552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¿Que es un Proxy Reverso?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251995" y="1966384"/>
            <a:ext cx="4644990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¿Que es un WAF? (Web Application Firewall)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51995" y="2923076"/>
            <a:ext cx="389446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Motivación del Proyecto para la UBA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51995" y="3405922"/>
            <a:ext cx="3083665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Primer Etapa: Relevamiento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251995" y="3880438"/>
            <a:ext cx="273273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Segunda Etapa: Pruebas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51995" y="4361909"/>
            <a:ext cx="3382016" cy="36933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Tercera Etapa: Implementación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251995" y="4827706"/>
            <a:ext cx="5811656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 smtClean="0">
                <a:solidFill>
                  <a:schemeClr val="bg1"/>
                </a:solidFill>
              </a:rPr>
              <a:t>Vulture WAF – </a:t>
            </a:r>
            <a:r>
              <a:rPr lang="es-AR" b="1" dirty="0" smtClean="0"/>
              <a:t>Descripción </a:t>
            </a:r>
            <a:r>
              <a:rPr lang="es-AR" dirty="0" smtClean="0">
                <a:solidFill>
                  <a:schemeClr val="bg1"/>
                </a:solidFill>
              </a:rPr>
              <a:t>– </a:t>
            </a:r>
            <a:r>
              <a:rPr lang="es-AR" b="1" dirty="0" smtClean="0">
                <a:solidFill>
                  <a:schemeClr val="bg1"/>
                </a:solidFill>
              </a:rPr>
              <a:t>Instalación </a:t>
            </a:r>
            <a:r>
              <a:rPr lang="es-AR" dirty="0" smtClean="0">
                <a:solidFill>
                  <a:schemeClr val="bg1"/>
                </a:solidFill>
              </a:rPr>
              <a:t>– </a:t>
            </a:r>
            <a:r>
              <a:rPr lang="es-AR" b="1" dirty="0" smtClean="0">
                <a:solidFill>
                  <a:schemeClr val="bg1"/>
                </a:solidFill>
              </a:rPr>
              <a:t>Configuración</a:t>
            </a:r>
            <a:endParaRPr lang="es-AR" b="1" dirty="0"/>
          </a:p>
        </p:txBody>
      </p:sp>
      <p:sp>
        <p:nvSpPr>
          <p:cNvPr id="14" name="Rectángulo 13"/>
          <p:cNvSpPr/>
          <p:nvPr/>
        </p:nvSpPr>
        <p:spPr>
          <a:xfrm>
            <a:off x="2251995" y="5773800"/>
            <a:ext cx="1409425" cy="369332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Preguntas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2262726" y="5320891"/>
            <a:ext cx="253159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Módulos </a:t>
            </a:r>
            <a:r>
              <a:rPr lang="es-AR" dirty="0" smtClean="0">
                <a:solidFill>
                  <a:schemeClr val="bg1"/>
                </a:solidFill>
              </a:rPr>
              <a:t>Vulture WAF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2262726" y="2427880"/>
            <a:ext cx="5063309" cy="369332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AR" dirty="0">
                <a:solidFill>
                  <a:schemeClr val="bg1"/>
                </a:solidFill>
              </a:rPr>
              <a:t>¿Que es la Alta Disponibilidad? (High Availability)</a:t>
            </a:r>
          </a:p>
        </p:txBody>
      </p:sp>
    </p:spTree>
    <p:extLst>
      <p:ext uri="{BB962C8B-B14F-4D97-AF65-F5344CB8AC3E}">
        <p14:creationId xmlns:p14="http://schemas.microsoft.com/office/powerpoint/2010/main" val="852356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197" y="6513871"/>
            <a:ext cx="8030301" cy="2539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Información 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>
                <a:solidFill>
                  <a:schemeClr val="bg1"/>
                </a:solidFill>
              </a:rPr>
              <a:t>Universidad 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</a:t>
            </a:r>
            <a:r>
              <a:rPr lang="es-ES_tradnl" sz="1050" dirty="0">
                <a:solidFill>
                  <a:schemeClr val="bg1"/>
                </a:solidFill>
              </a:rPr>
              <a:t>Abril 2015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" y="1943100"/>
            <a:ext cx="10610850" cy="2971800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>
            <a:off x="6568057" y="3617535"/>
            <a:ext cx="965915" cy="2962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Flecha derecha 16"/>
          <p:cNvSpPr/>
          <p:nvPr/>
        </p:nvSpPr>
        <p:spPr>
          <a:xfrm>
            <a:off x="2700606" y="3580327"/>
            <a:ext cx="965915" cy="29621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 derecha 17"/>
          <p:cNvSpPr/>
          <p:nvPr/>
        </p:nvSpPr>
        <p:spPr>
          <a:xfrm>
            <a:off x="8501783" y="3621691"/>
            <a:ext cx="965915" cy="29621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lecha izquierda 18"/>
          <p:cNvSpPr/>
          <p:nvPr/>
        </p:nvSpPr>
        <p:spPr>
          <a:xfrm>
            <a:off x="8501783" y="3958825"/>
            <a:ext cx="965915" cy="31245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lecha izquierda 19"/>
          <p:cNvSpPr/>
          <p:nvPr/>
        </p:nvSpPr>
        <p:spPr>
          <a:xfrm>
            <a:off x="6568056" y="3969789"/>
            <a:ext cx="965915" cy="3014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1" name="Flecha izquierda 20"/>
          <p:cNvSpPr/>
          <p:nvPr/>
        </p:nvSpPr>
        <p:spPr>
          <a:xfrm>
            <a:off x="2700606" y="3958824"/>
            <a:ext cx="965915" cy="31245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Rectángulo 21"/>
          <p:cNvSpPr/>
          <p:nvPr/>
        </p:nvSpPr>
        <p:spPr>
          <a:xfrm>
            <a:off x="3486535" y="1059018"/>
            <a:ext cx="5218929" cy="646331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>
                <a:solidFill>
                  <a:schemeClr val="bg1"/>
                </a:solidFill>
              </a:rPr>
              <a:t>¿Que es un Proxy Reverso?</a:t>
            </a:r>
          </a:p>
        </p:txBody>
      </p:sp>
    </p:spTree>
    <p:extLst>
      <p:ext uri="{BB962C8B-B14F-4D97-AF65-F5344CB8AC3E}">
        <p14:creationId xmlns:p14="http://schemas.microsoft.com/office/powerpoint/2010/main" val="357055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333" y="26276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2800" dirty="0">
              <a:solidFill>
                <a:srgbClr val="FFFF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190331" y="1170716"/>
            <a:ext cx="8072787" cy="646331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Que es un WAF (Web Application Firewall)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Rectángulo 12"/>
          <p:cNvSpPr/>
          <p:nvPr/>
        </p:nvSpPr>
        <p:spPr>
          <a:xfrm>
            <a:off x="2176189" y="1906644"/>
            <a:ext cx="829195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El WAF es un dispositivo que puede ser hardware o software que analiza el trafico </a:t>
            </a:r>
            <a:r>
              <a:rPr lang="es-AR" dirty="0" smtClean="0"/>
              <a:t>web</a:t>
            </a:r>
          </a:p>
          <a:p>
            <a:r>
              <a:rPr lang="es-AR" dirty="0" smtClean="0"/>
              <a:t>(</a:t>
            </a:r>
            <a:r>
              <a:rPr lang="es-AR" dirty="0"/>
              <a:t>entre el servidor web y la WAN) y protege de diversos ataques.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176189" y="2805093"/>
            <a:ext cx="8644161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No </a:t>
            </a:r>
            <a:r>
              <a:rPr lang="es-AR" dirty="0" err="1"/>
              <a:t>enrutan</a:t>
            </a:r>
            <a:r>
              <a:rPr lang="es-AR" dirty="0"/>
              <a:t> el trafico, sino que se hacen 2 peticiones diferentes, una desde el cliente </a:t>
            </a:r>
            <a:r>
              <a:rPr lang="es-AR" dirty="0" smtClean="0"/>
              <a:t>hasta</a:t>
            </a:r>
          </a:p>
          <a:p>
            <a:r>
              <a:rPr lang="es-AR" dirty="0" smtClean="0"/>
              <a:t>el </a:t>
            </a:r>
            <a:r>
              <a:rPr lang="es-AR" dirty="0"/>
              <a:t>WAF y otra desde el WAF hasta el servidor web final.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033" y="3759741"/>
            <a:ext cx="7864390" cy="227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Flecha derecha"/>
          <p:cNvSpPr/>
          <p:nvPr/>
        </p:nvSpPr>
        <p:spPr>
          <a:xfrm>
            <a:off x="5167868" y="4858064"/>
            <a:ext cx="539262" cy="234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6" name="Rectángulo 10"/>
          <p:cNvSpPr/>
          <p:nvPr/>
        </p:nvSpPr>
        <p:spPr>
          <a:xfrm>
            <a:off x="5180655" y="4381185"/>
            <a:ext cx="72006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1200" dirty="0" smtClean="0"/>
              <a:t>Solicitud</a:t>
            </a:r>
          </a:p>
          <a:p>
            <a:pPr algn="ctr"/>
            <a:r>
              <a:rPr lang="es-AR" sz="1200" dirty="0" smtClean="0"/>
              <a:t>HTTP</a:t>
            </a:r>
            <a:endParaRPr lang="es-AR" sz="1200" dirty="0"/>
          </a:p>
        </p:txBody>
      </p:sp>
      <p:sp>
        <p:nvSpPr>
          <p:cNvPr id="5" name="4 Flecha derecha"/>
          <p:cNvSpPr/>
          <p:nvPr/>
        </p:nvSpPr>
        <p:spPr>
          <a:xfrm>
            <a:off x="7209689" y="5246610"/>
            <a:ext cx="539261" cy="23446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0"/>
          <p:cNvSpPr/>
          <p:nvPr/>
        </p:nvSpPr>
        <p:spPr>
          <a:xfrm>
            <a:off x="7222788" y="4776124"/>
            <a:ext cx="720069" cy="461665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1200" dirty="0" smtClean="0"/>
              <a:t>Solicitud</a:t>
            </a:r>
          </a:p>
          <a:p>
            <a:pPr algn="ctr"/>
            <a:r>
              <a:rPr lang="es-AR" sz="1200" dirty="0" smtClean="0"/>
              <a:t>HTTP</a:t>
            </a:r>
          </a:p>
        </p:txBody>
      </p:sp>
      <p:sp>
        <p:nvSpPr>
          <p:cNvPr id="6" name="5 Flecha abajo"/>
          <p:cNvSpPr/>
          <p:nvPr/>
        </p:nvSpPr>
        <p:spPr>
          <a:xfrm>
            <a:off x="7170198" y="5873262"/>
            <a:ext cx="26223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0"/>
          <p:cNvSpPr/>
          <p:nvPr/>
        </p:nvSpPr>
        <p:spPr>
          <a:xfrm>
            <a:off x="7196936" y="5575101"/>
            <a:ext cx="1386020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1200" dirty="0" smtClean="0"/>
              <a:t>Detección/bloqueo</a:t>
            </a:r>
          </a:p>
        </p:txBody>
      </p:sp>
      <p:sp>
        <p:nvSpPr>
          <p:cNvPr id="22" name="Rectángulo 10"/>
          <p:cNvSpPr/>
          <p:nvPr/>
        </p:nvSpPr>
        <p:spPr>
          <a:xfrm>
            <a:off x="5201774" y="5166627"/>
            <a:ext cx="630943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1200" dirty="0" smtClean="0"/>
              <a:t>Ataque</a:t>
            </a:r>
          </a:p>
        </p:txBody>
      </p:sp>
      <p:sp>
        <p:nvSpPr>
          <p:cNvPr id="23" name="22 Flecha derecha"/>
          <p:cNvSpPr/>
          <p:nvPr/>
        </p:nvSpPr>
        <p:spPr>
          <a:xfrm>
            <a:off x="5191314" y="5443626"/>
            <a:ext cx="539262" cy="2344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0"/>
          <p:cNvSpPr/>
          <p:nvPr/>
        </p:nvSpPr>
        <p:spPr>
          <a:xfrm>
            <a:off x="6935018" y="6213231"/>
            <a:ext cx="1295611" cy="27699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s-AR" sz="1200" dirty="0" err="1" smtClean="0"/>
              <a:t>Logueo</a:t>
            </a:r>
            <a:r>
              <a:rPr lang="es-AR" sz="1200" dirty="0" smtClean="0"/>
              <a:t> de Evento</a:t>
            </a:r>
          </a:p>
        </p:txBody>
      </p:sp>
    </p:spTree>
    <p:extLst>
      <p:ext uri="{BB962C8B-B14F-4D97-AF65-F5344CB8AC3E}">
        <p14:creationId xmlns:p14="http://schemas.microsoft.com/office/powerpoint/2010/main" val="1309510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 animBg="1"/>
      <p:bldP spid="16" grpId="0" animBg="1"/>
      <p:bldP spid="5" grpId="0" animBg="1"/>
      <p:bldP spid="18" grpId="0" animBg="1"/>
      <p:bldP spid="6" grpId="0" animBg="1"/>
      <p:bldP spid="20" grpId="0" animBg="1"/>
      <p:bldP spid="22" grpId="0" animBg="1"/>
      <p:bldP spid="23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60333" y="26276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2800" dirty="0">
              <a:solidFill>
                <a:srgbClr val="FFFF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520625" y="1170716"/>
            <a:ext cx="9336082" cy="646331"/>
          </a:xfrm>
          <a:prstGeom prst="rect">
            <a:avLst/>
          </a:prstGeom>
          <a:solidFill>
            <a:schemeClr val="tx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¿Que es la Alta Disponibilidad? (High Availability)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01762" y="5827358"/>
            <a:ext cx="345177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b="1" dirty="0" smtClean="0"/>
              <a:t>Tiempo </a:t>
            </a:r>
            <a:r>
              <a:rPr lang="es-AR" b="1" dirty="0"/>
              <a:t>de inactividad </a:t>
            </a:r>
            <a:r>
              <a:rPr lang="es-AR" dirty="0"/>
              <a:t>(downtime)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896897" y="4491415"/>
            <a:ext cx="604018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P</a:t>
            </a:r>
            <a:r>
              <a:rPr lang="es-AR" dirty="0" smtClean="0"/>
              <a:t>rotocolo </a:t>
            </a:r>
            <a:r>
              <a:rPr lang="es-AR" dirty="0"/>
              <a:t>de diseño del sistema y su implementación asociada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601762" y="4515822"/>
            <a:ext cx="364567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b="1" dirty="0"/>
              <a:t>Alta disponibilidad</a:t>
            </a:r>
            <a:r>
              <a:rPr lang="es-AR" dirty="0"/>
              <a:t> (High availability</a:t>
            </a:r>
            <a:r>
              <a:rPr lang="es-AR" dirty="0" smtClean="0"/>
              <a:t>)</a:t>
            </a:r>
            <a:endParaRPr lang="es-AR" dirty="0"/>
          </a:p>
        </p:txBody>
      </p:sp>
      <p:grpSp>
        <p:nvGrpSpPr>
          <p:cNvPr id="16" name="Grupo 15"/>
          <p:cNvGrpSpPr/>
          <p:nvPr/>
        </p:nvGrpSpPr>
        <p:grpSpPr>
          <a:xfrm>
            <a:off x="5331853" y="4515822"/>
            <a:ext cx="498501" cy="364175"/>
            <a:chOff x="5331853" y="4515822"/>
            <a:chExt cx="498501" cy="364175"/>
          </a:xfrm>
        </p:grpSpPr>
        <p:sp>
          <p:nvSpPr>
            <p:cNvPr id="14" name="Terminador 13"/>
            <p:cNvSpPr/>
            <p:nvPr/>
          </p:nvSpPr>
          <p:spPr>
            <a:xfrm>
              <a:off x="5331853" y="4515822"/>
              <a:ext cx="487770" cy="1602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5" name="Terminador 14"/>
            <p:cNvSpPr/>
            <p:nvPr/>
          </p:nvSpPr>
          <p:spPr>
            <a:xfrm>
              <a:off x="5342584" y="4719738"/>
              <a:ext cx="487770" cy="1602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5331853" y="5808108"/>
            <a:ext cx="498501" cy="364175"/>
            <a:chOff x="5331853" y="4515822"/>
            <a:chExt cx="498501" cy="364175"/>
          </a:xfrm>
        </p:grpSpPr>
        <p:sp>
          <p:nvSpPr>
            <p:cNvPr id="18" name="Terminador 17"/>
            <p:cNvSpPr/>
            <p:nvPr/>
          </p:nvSpPr>
          <p:spPr>
            <a:xfrm>
              <a:off x="5331853" y="4515822"/>
              <a:ext cx="487770" cy="1602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9" name="Terminador 18"/>
            <p:cNvSpPr/>
            <p:nvPr/>
          </p:nvSpPr>
          <p:spPr>
            <a:xfrm>
              <a:off x="5342584" y="4719738"/>
              <a:ext cx="487770" cy="1602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321122" y="5163714"/>
            <a:ext cx="498501" cy="364175"/>
            <a:chOff x="5331853" y="4515822"/>
            <a:chExt cx="498501" cy="364175"/>
          </a:xfrm>
        </p:grpSpPr>
        <p:sp>
          <p:nvSpPr>
            <p:cNvPr id="21" name="Terminador 20"/>
            <p:cNvSpPr/>
            <p:nvPr/>
          </p:nvSpPr>
          <p:spPr>
            <a:xfrm>
              <a:off x="5331853" y="4515822"/>
              <a:ext cx="487770" cy="1602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22" name="Terminador 21"/>
            <p:cNvSpPr/>
            <p:nvPr/>
          </p:nvSpPr>
          <p:spPr>
            <a:xfrm>
              <a:off x="5342584" y="4719738"/>
              <a:ext cx="487770" cy="160259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</p:grpSp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0959" y="1882600"/>
            <a:ext cx="3571875" cy="2495550"/>
          </a:xfrm>
          <a:prstGeom prst="rect">
            <a:avLst/>
          </a:prstGeom>
        </p:spPr>
      </p:pic>
      <p:sp>
        <p:nvSpPr>
          <p:cNvPr id="24" name="Rectángulo 10"/>
          <p:cNvSpPr/>
          <p:nvPr/>
        </p:nvSpPr>
        <p:spPr>
          <a:xfrm>
            <a:off x="5896897" y="5809097"/>
            <a:ext cx="430149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Define cuando el sistema </a:t>
            </a:r>
            <a:r>
              <a:rPr lang="es-AR" dirty="0"/>
              <a:t>no está </a:t>
            </a:r>
            <a:r>
              <a:rPr lang="es-AR" dirty="0" smtClean="0"/>
              <a:t>disponible</a:t>
            </a:r>
            <a:endParaRPr lang="es-AR" dirty="0"/>
          </a:p>
        </p:txBody>
      </p:sp>
      <p:sp>
        <p:nvSpPr>
          <p:cNvPr id="25" name="Rectángulo 10"/>
          <p:cNvSpPr/>
          <p:nvPr/>
        </p:nvSpPr>
        <p:spPr>
          <a:xfrm>
            <a:off x="1601762" y="5175437"/>
            <a:ext cx="152317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Disponibilidad</a:t>
            </a:r>
            <a:endParaRPr lang="es-AR" dirty="0"/>
          </a:p>
        </p:txBody>
      </p:sp>
      <p:sp>
        <p:nvSpPr>
          <p:cNvPr id="26" name="Rectángulo 10"/>
          <p:cNvSpPr/>
          <p:nvPr/>
        </p:nvSpPr>
        <p:spPr>
          <a:xfrm>
            <a:off x="5896896" y="5046484"/>
            <a:ext cx="5580054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se refiere a la habilidad de la comunidad de usuarios </a:t>
            </a:r>
            <a:r>
              <a:rPr lang="es-AR" dirty="0" smtClean="0"/>
              <a:t>para</a:t>
            </a:r>
          </a:p>
          <a:p>
            <a:r>
              <a:rPr lang="es-AR" dirty="0" smtClean="0"/>
              <a:t>acceder </a:t>
            </a:r>
            <a:r>
              <a:rPr lang="es-AR" dirty="0"/>
              <a:t>al sistema</a:t>
            </a:r>
          </a:p>
        </p:txBody>
      </p:sp>
    </p:spTree>
    <p:extLst>
      <p:ext uri="{BB962C8B-B14F-4D97-AF65-F5344CB8AC3E}">
        <p14:creationId xmlns:p14="http://schemas.microsoft.com/office/powerpoint/2010/main" val="214490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4422" y="2627666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sz="2800" dirty="0"/>
          </a:p>
        </p:txBody>
      </p:sp>
      <p:sp>
        <p:nvSpPr>
          <p:cNvPr id="10" name="Rectángulo 9"/>
          <p:cNvSpPr/>
          <p:nvPr/>
        </p:nvSpPr>
        <p:spPr>
          <a:xfrm>
            <a:off x="2443555" y="1156648"/>
            <a:ext cx="701756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Motivación del Proyecto para la UBA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580557" y="2381445"/>
            <a:ext cx="112402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Seguridad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250257" y="3114874"/>
            <a:ext cx="2513958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Cifrado / Aceleración SSL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707380" y="3836758"/>
            <a:ext cx="2184829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Distribución de Carga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931205" y="4686769"/>
            <a:ext cx="2828082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/>
              <a:t>Caché de contenido estático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7629072" y="5495987"/>
            <a:ext cx="3639843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Alta </a:t>
            </a:r>
            <a:r>
              <a:rPr lang="es-AR" dirty="0"/>
              <a:t>Disponibilidad </a:t>
            </a:r>
            <a:r>
              <a:rPr lang="es-AR" dirty="0" smtClean="0"/>
              <a:t>(High Availability</a:t>
            </a:r>
            <a:r>
              <a:rPr lang="es-A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7603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72016" y="1156648"/>
            <a:ext cx="539436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Primer Etapa: Relevamiento</a:t>
            </a:r>
            <a:endParaRPr lang="es-AR" sz="3600" dirty="0">
              <a:solidFill>
                <a:schemeClr val="bg1"/>
              </a:solidFill>
            </a:endParaRPr>
          </a:p>
        </p:txBody>
      </p:sp>
      <p:sp>
        <p:nvSpPr>
          <p:cNvPr id="6" name="Rectángulo 10"/>
          <p:cNvSpPr/>
          <p:nvPr/>
        </p:nvSpPr>
        <p:spPr>
          <a:xfrm>
            <a:off x="1802174" y="2451445"/>
            <a:ext cx="1773627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Que se necesita?</a:t>
            </a:r>
            <a:endParaRPr lang="es-AR" dirty="0"/>
          </a:p>
        </p:txBody>
      </p:sp>
      <p:sp>
        <p:nvSpPr>
          <p:cNvPr id="11" name="Rectángulo 11"/>
          <p:cNvSpPr/>
          <p:nvPr/>
        </p:nvSpPr>
        <p:spPr>
          <a:xfrm>
            <a:off x="7451811" y="5314118"/>
            <a:ext cx="4074257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Que otras necesidades eran importantes</a:t>
            </a:r>
          </a:p>
          <a:p>
            <a:r>
              <a:rPr lang="es-AR" dirty="0"/>
              <a:t>c</a:t>
            </a:r>
            <a:r>
              <a:rPr lang="es-AR" dirty="0" smtClean="0"/>
              <a:t>ubrir</a:t>
            </a:r>
            <a:r>
              <a:rPr lang="es-AR" dirty="0" smtClean="0"/>
              <a:t>?</a:t>
            </a:r>
            <a:endParaRPr lang="es-AR" dirty="0"/>
          </a:p>
        </p:txBody>
      </p:sp>
      <p:sp>
        <p:nvSpPr>
          <p:cNvPr id="12" name="Rectángulo 14"/>
          <p:cNvSpPr/>
          <p:nvPr/>
        </p:nvSpPr>
        <p:spPr>
          <a:xfrm>
            <a:off x="4721563" y="3883903"/>
            <a:ext cx="356219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dirty="0" smtClean="0"/>
              <a:t>Que necesidades se deben cumplir?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1065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568968" y="1156648"/>
            <a:ext cx="46909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Segunda Etapa: Pruebas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6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765" y="2365074"/>
            <a:ext cx="3352800" cy="685800"/>
          </a:xfrm>
          <a:prstGeom prst="rect">
            <a:avLst/>
          </a:prstGeom>
        </p:spPr>
      </p:pic>
      <p:pic>
        <p:nvPicPr>
          <p:cNvPr id="11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736" y="2075836"/>
            <a:ext cx="2867025" cy="2362200"/>
          </a:xfrm>
          <a:prstGeom prst="rect">
            <a:avLst/>
          </a:prstGeom>
        </p:spPr>
      </p:pic>
      <p:sp>
        <p:nvSpPr>
          <p:cNvPr id="12" name="Flecha derecha 5"/>
          <p:cNvSpPr/>
          <p:nvPr/>
        </p:nvSpPr>
        <p:spPr>
          <a:xfrm>
            <a:off x="4958366" y="2356832"/>
            <a:ext cx="1339403" cy="734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3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63" y="4528597"/>
            <a:ext cx="9047248" cy="1713124"/>
          </a:xfrm>
          <a:prstGeom prst="rect">
            <a:avLst/>
          </a:prstGeom>
        </p:spPr>
      </p:pic>
      <p:sp>
        <p:nvSpPr>
          <p:cNvPr id="14" name="Flecha doblada 12"/>
          <p:cNvSpPr/>
          <p:nvPr/>
        </p:nvSpPr>
        <p:spPr>
          <a:xfrm rot="5400000">
            <a:off x="9711518" y="4368497"/>
            <a:ext cx="874063" cy="1258719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15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8828" y="5491848"/>
            <a:ext cx="2231329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70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ba.ar/archivos/ag-gral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5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16987" y="0"/>
            <a:ext cx="3275013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318923" y="6513871"/>
            <a:ext cx="8029575" cy="25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s-ES_tradnl" sz="1050" b="1" dirty="0">
                <a:solidFill>
                  <a:schemeClr val="bg1"/>
                </a:solidFill>
              </a:rPr>
              <a:t>Coordinación General de Tecnologías de la </a:t>
            </a:r>
            <a:r>
              <a:rPr lang="es-ES_tradnl" sz="1050" b="1" dirty="0" smtClean="0">
                <a:solidFill>
                  <a:schemeClr val="bg1"/>
                </a:solidFill>
              </a:rPr>
              <a:t>Información </a:t>
            </a:r>
            <a:r>
              <a:rPr lang="es-ES_tradnl" sz="1050" b="1" dirty="0">
                <a:solidFill>
                  <a:schemeClr val="bg1"/>
                </a:solidFill>
              </a:rPr>
              <a:t>y las </a:t>
            </a:r>
            <a:r>
              <a:rPr lang="es-ES_tradnl" sz="1050" b="1" dirty="0" smtClean="0">
                <a:solidFill>
                  <a:schemeClr val="bg1"/>
                </a:solidFill>
              </a:rPr>
              <a:t>Comunicaciones. </a:t>
            </a:r>
            <a:r>
              <a:rPr lang="es-ES_tradnl" sz="1050" dirty="0" smtClean="0">
                <a:solidFill>
                  <a:schemeClr val="bg1"/>
                </a:solidFill>
              </a:rPr>
              <a:t>Universidad </a:t>
            </a:r>
            <a:r>
              <a:rPr lang="es-ES_tradnl" sz="1050" dirty="0">
                <a:solidFill>
                  <a:schemeClr val="bg1"/>
                </a:solidFill>
              </a:rPr>
              <a:t>de Buenos </a:t>
            </a:r>
            <a:r>
              <a:rPr lang="es-ES_tradnl" sz="1050" dirty="0" smtClean="0">
                <a:solidFill>
                  <a:schemeClr val="bg1"/>
                </a:solidFill>
              </a:rPr>
              <a:t>Aires.  Abril 2015</a:t>
            </a:r>
            <a:endParaRPr lang="es-ES_tradnl" sz="1050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72016" y="1156648"/>
            <a:ext cx="5987858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Tercera Etapa: Implementación</a:t>
            </a:r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4096" y="2203904"/>
            <a:ext cx="4611879" cy="87382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6460" y="4352187"/>
            <a:ext cx="1915091" cy="114070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4875" y="5526434"/>
            <a:ext cx="1787663" cy="849140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9580" y="3327575"/>
            <a:ext cx="2228850" cy="752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776" y="5511049"/>
            <a:ext cx="2791973" cy="84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6" y="2214947"/>
            <a:ext cx="10854497" cy="4024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311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3119</TotalTime>
  <Words>721</Words>
  <Application>Microsoft Office PowerPoint</Application>
  <PresentationFormat>Widescreen</PresentationFormat>
  <Paragraphs>104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Raybar</dc:creator>
  <cp:lastModifiedBy>Ruben Aybar</cp:lastModifiedBy>
  <cp:revision>94</cp:revision>
  <dcterms:created xsi:type="dcterms:W3CDTF">2015-03-31T20:15:57Z</dcterms:created>
  <dcterms:modified xsi:type="dcterms:W3CDTF">2015-04-24T12:30:23Z</dcterms:modified>
</cp:coreProperties>
</file>