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08" r:id="rId4"/>
    <p:sldId id="30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14" r:id="rId16"/>
    <p:sldId id="325" r:id="rId17"/>
    <p:sldId id="316" r:id="rId18"/>
    <p:sldId id="318" r:id="rId19"/>
    <p:sldId id="320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9" autoAdjust="0"/>
    <p:restoredTop sz="95108" autoAdjust="0"/>
  </p:normalViewPr>
  <p:slideViewPr>
    <p:cSldViewPr>
      <p:cViewPr varScale="1">
        <p:scale>
          <a:sx n="66" d="100"/>
          <a:sy n="66" d="100"/>
        </p:scale>
        <p:origin x="-6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2ED2F-4929-44F6-A6F3-8620A8A63E06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BA3FF-DAE5-41BB-9C6D-D72ABEC8A4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BA3FF-DAE5-41BB-9C6D-D72ABEC8A4E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21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BA3FF-DAE5-41BB-9C6D-D72ABEC8A4E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83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" descr="logo uba later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3538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EAB6A8-BDFA-4F24-8EDC-A58E86938239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7CE950-23A9-4CF3-AA8B-20187BCDF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EAB6A8-BDFA-4F24-8EDC-A58E86938239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7CE950-23A9-4CF3-AA8B-20187BCDF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EAB6A8-BDFA-4F24-8EDC-A58E86938239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7CE950-23A9-4CF3-AA8B-20187BCDF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EAB6A8-BDFA-4F24-8EDC-A58E86938239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7CE950-23A9-4CF3-AA8B-20187BCDF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EAB6A8-BDFA-4F24-8EDC-A58E86938239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7CE950-23A9-4CF3-AA8B-20187BCDF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EAB6A8-BDFA-4F24-8EDC-A58E86938239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7CE950-23A9-4CF3-AA8B-20187BCDF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EAB6A8-BDFA-4F24-8EDC-A58E86938239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7CE950-23A9-4CF3-AA8B-20187BCDF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EAB6A8-BDFA-4F24-8EDC-A58E86938239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7CE950-23A9-4CF3-AA8B-20187BCDF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EAB6A8-BDFA-4F24-8EDC-A58E86938239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7CE950-23A9-4CF3-AA8B-20187BCDF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EAB6A8-BDFA-4F24-8EDC-A58E86938239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7CE950-23A9-4CF3-AA8B-20187BCDF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" descr="logo uba latera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38" y="0"/>
            <a:ext cx="3538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7"/>
          <p:cNvSpPr>
            <a:spLocks noChangeShapeType="1"/>
          </p:cNvSpPr>
          <p:nvPr userDrawn="1"/>
        </p:nvSpPr>
        <p:spPr bwMode="auto">
          <a:xfrm flipH="1">
            <a:off x="2051720" y="6309320"/>
            <a:ext cx="6804794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5" name="4 Imagen" descr="cgtic logo gris.wm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076056" y="6453336"/>
            <a:ext cx="3653028" cy="290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 rot="16200000">
            <a:off x="-2808290" y="3131818"/>
            <a:ext cx="6858000" cy="594364"/>
          </a:xfrm>
          <a:prstGeom prst="rect">
            <a:avLst/>
          </a:prstGeom>
          <a:gradFill flip="none" rotWithShape="1">
            <a:gsLst>
              <a:gs pos="0">
                <a:srgbClr val="006699"/>
              </a:gs>
              <a:gs pos="100000">
                <a:srgbClr val="002F47"/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H="1">
            <a:off x="3851920" y="764704"/>
            <a:ext cx="507660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3851920" y="404664"/>
            <a:ext cx="514861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320349" y="404664"/>
            <a:ext cx="3644139" cy="400110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 dirty="0" smtClean="0">
                <a:solidFill>
                  <a:schemeClr val="bg1">
                    <a:lumMod val="65000"/>
                  </a:schemeClr>
                </a:solidFill>
              </a:rPr>
              <a:t>UNIVERSIDAD DE BUENOS AIRES</a:t>
            </a:r>
            <a:endParaRPr lang="es-ES_tradnl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>
            <a:off x="3707904" y="2276872"/>
            <a:ext cx="514861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H="1">
            <a:off x="3635896" y="3861048"/>
            <a:ext cx="522061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144384" y="2393593"/>
            <a:ext cx="4676088" cy="1323439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70C0"/>
                </a:solidFill>
              </a:rPr>
              <a:t>Proceso de </a:t>
            </a:r>
            <a:br>
              <a:rPr lang="es-ES_tradnl" sz="4000" b="1" dirty="0" smtClean="0">
                <a:solidFill>
                  <a:srgbClr val="0070C0"/>
                </a:solidFill>
              </a:rPr>
            </a:br>
            <a:r>
              <a:rPr lang="es-ES_tradnl" sz="4000" b="1" dirty="0" smtClean="0">
                <a:solidFill>
                  <a:srgbClr val="0070C0"/>
                </a:solidFill>
              </a:rPr>
              <a:t>Gestión de Proyectos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23928" y="4005064"/>
            <a:ext cx="4896544" cy="1138773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bg1">
                    <a:lumMod val="65000"/>
                  </a:schemeClr>
                </a:solidFill>
              </a:rPr>
              <a:t>CGTIC</a:t>
            </a:r>
            <a:r>
              <a:rPr lang="es-ES_tradnl" sz="20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s-ES_tradnl" sz="2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s-ES_tradnl" sz="2000" dirty="0" smtClean="0">
                <a:solidFill>
                  <a:schemeClr val="bg1">
                    <a:lumMod val="65000"/>
                  </a:schemeClr>
                </a:solidFill>
              </a:rPr>
              <a:t>Coordinación General de Tecnologías</a:t>
            </a:r>
            <a:br>
              <a:rPr lang="es-ES_tradnl" sz="2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s-ES_tradnl" sz="2000" dirty="0" smtClean="0">
                <a:solidFill>
                  <a:schemeClr val="bg1">
                    <a:lumMod val="65000"/>
                  </a:schemeClr>
                </a:solidFill>
              </a:rPr>
              <a:t>de la Información y  las Comunicaciones</a:t>
            </a:r>
            <a:endParaRPr lang="es-ES_tradnl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707904" y="5229200"/>
            <a:ext cx="514861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Creación del equipo del proyecto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85698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Planificar tareas y asignar recursos</a:t>
            </a:r>
            <a:endParaRPr lang="es-AR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417638"/>
            <a:ext cx="7241540" cy="4525963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4860032" y="3861048"/>
            <a:ext cx="420560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Establecer línea base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b="57446"/>
          <a:stretch/>
        </p:blipFill>
        <p:spPr bwMode="auto">
          <a:xfrm>
            <a:off x="1043609" y="2682874"/>
            <a:ext cx="6333504" cy="2474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92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Actualización del trabajo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600200"/>
            <a:ext cx="6190441" cy="405812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19872" y="2996952"/>
            <a:ext cx="5612130" cy="35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Aprobación del avance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484784"/>
            <a:ext cx="757118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246063"/>
            <a:ext cx="9144000" cy="431800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2F4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246063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Gill Sans MT" pitchFamily="34" charset="0"/>
              </a:rPr>
              <a:t>. PROCESO DE PLANEAMIENTO Y CONTROL DE GESTIÓN</a:t>
            </a:r>
            <a:endParaRPr lang="es-ES_tradnl" sz="2000" dirty="0">
              <a:solidFill>
                <a:srgbClr val="006699"/>
              </a:solidFill>
              <a:latin typeface="Gill Sans MT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692696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6 Rectángulo"/>
          <p:cNvSpPr>
            <a:spLocks noChangeArrowheads="1"/>
          </p:cNvSpPr>
          <p:nvPr/>
        </p:nvSpPr>
        <p:spPr bwMode="auto">
          <a:xfrm>
            <a:off x="0" y="754832"/>
            <a:ext cx="8964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400" dirty="0" smtClean="0">
                <a:solidFill>
                  <a:schemeClr val="bg1"/>
                </a:solidFill>
                <a:latin typeface="Verdana" pitchFamily="34" charset="0"/>
              </a:rPr>
              <a:t>Funcionamiento de la línea base</a:t>
            </a:r>
            <a:endParaRPr lang="es-E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611560" y="1412776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AR" sz="1600" b="1" dirty="0">
                <a:solidFill>
                  <a:srgbClr val="0070C0"/>
                </a:solidFill>
                <a:latin typeface="+mn-lt"/>
              </a:rPr>
              <a:t>Fijar una línea base constituye fijar el plan base para control. Es en base al cual se realizarán compromisos con el solicitante del proyecto.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AR" sz="1600" b="1" dirty="0">
                <a:solidFill>
                  <a:srgbClr val="0070C0"/>
                </a:solidFill>
                <a:latin typeface="+mn-lt"/>
              </a:rPr>
              <a:t>Generar una nueva línea base </a:t>
            </a:r>
            <a:r>
              <a:rPr lang="es-AR" sz="1600" b="1" dirty="0" smtClean="0">
                <a:solidFill>
                  <a:srgbClr val="0070C0"/>
                </a:solidFill>
                <a:latin typeface="+mn-lt"/>
              </a:rPr>
              <a:t>implicará </a:t>
            </a:r>
            <a:r>
              <a:rPr lang="es-AR" sz="1600" b="1" dirty="0">
                <a:solidFill>
                  <a:srgbClr val="0070C0"/>
                </a:solidFill>
                <a:latin typeface="+mn-lt"/>
              </a:rPr>
              <a:t>realizar nuevos compromisos con el solicitante. </a:t>
            </a:r>
          </a:p>
          <a:p>
            <a:pPr>
              <a:lnSpc>
                <a:spcPct val="150000"/>
              </a:lnSpc>
              <a:defRPr/>
            </a:pPr>
            <a:r>
              <a:rPr lang="es-ES_tradnl" sz="1600" b="1" i="1" dirty="0" smtClean="0">
                <a:solidFill>
                  <a:srgbClr val="0070C0"/>
                </a:solidFill>
              </a:rPr>
              <a:t>Mas de tres líneas bases para el mismo proyecto implica una revisión en la planificación</a:t>
            </a:r>
            <a:endParaRPr lang="es-AR" sz="1600" b="1" i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s-AR" sz="1600" b="1" dirty="0" smtClean="0">
              <a:solidFill>
                <a:srgbClr val="0070C0"/>
              </a:solidFill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AR" sz="1600" b="1" dirty="0" smtClean="0">
                <a:solidFill>
                  <a:srgbClr val="0070C0"/>
                </a:solidFill>
                <a:latin typeface="+mn-lt"/>
              </a:rPr>
              <a:t>La </a:t>
            </a:r>
            <a:r>
              <a:rPr lang="es-AR" sz="1600" b="1" dirty="0">
                <a:solidFill>
                  <a:srgbClr val="0070C0"/>
                </a:solidFill>
                <a:latin typeface="+mn-lt"/>
              </a:rPr>
              <a:t>línea base aplica a los campos:</a:t>
            </a:r>
          </a:p>
          <a:p>
            <a:pPr marL="914400" lvl="1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AR" sz="1600" dirty="0">
                <a:solidFill>
                  <a:srgbClr val="0070C0"/>
                </a:solidFill>
                <a:latin typeface="+mn-lt"/>
              </a:rPr>
              <a:t>Comienzo (“comienzo línea base”)</a:t>
            </a:r>
          </a:p>
          <a:p>
            <a:pPr marL="914400" lvl="1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AR" sz="1600" dirty="0">
                <a:solidFill>
                  <a:srgbClr val="0070C0"/>
                </a:solidFill>
                <a:latin typeface="+mn-lt"/>
              </a:rPr>
              <a:t>Fin (“fin línea base”)</a:t>
            </a:r>
          </a:p>
          <a:p>
            <a:pPr marL="914400" lvl="1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AR" sz="1600" dirty="0">
                <a:solidFill>
                  <a:srgbClr val="0070C0"/>
                </a:solidFill>
                <a:latin typeface="+mn-lt"/>
              </a:rPr>
              <a:t>Duración (“duración línea base”)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AR" sz="1600" b="1" dirty="0">
                <a:solidFill>
                  <a:srgbClr val="0070C0"/>
                </a:solidFill>
                <a:latin typeface="+mn-lt"/>
              </a:rPr>
              <a:t>Durante la planificación inicial se trabaja con los campos “Comienzo”, “Duración”  y “Fin”. 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AR" sz="1600" b="1" dirty="0">
                <a:solidFill>
                  <a:srgbClr val="0070C0"/>
                </a:solidFill>
                <a:latin typeface="+mn-lt"/>
              </a:rPr>
              <a:t>Al generar la línea base, dichos campos se copian a los campos “Comienzo Línea Base”, “Fin Línea Base” y “Duración línea base”.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s-AR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11 Flecha izquierda">
            <a:hlinkClick r:id="rId2" action="ppaction://hlinksldjump"/>
          </p:cNvPr>
          <p:cNvSpPr/>
          <p:nvPr/>
        </p:nvSpPr>
        <p:spPr>
          <a:xfrm>
            <a:off x="251520" y="6381328"/>
            <a:ext cx="216024" cy="288032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246063"/>
            <a:ext cx="9144000" cy="431800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2F4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246063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Gill Sans MT" pitchFamily="34" charset="0"/>
              </a:rPr>
              <a:t>. PROCESO DE PLANEAMIENTO Y CONTROL DE GESTIÓN</a:t>
            </a:r>
            <a:endParaRPr lang="es-ES_tradnl" sz="2000" dirty="0">
              <a:solidFill>
                <a:srgbClr val="006699"/>
              </a:solidFill>
              <a:latin typeface="Gill Sans MT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692696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6 Rectángulo"/>
          <p:cNvSpPr>
            <a:spLocks noChangeArrowheads="1"/>
          </p:cNvSpPr>
          <p:nvPr/>
        </p:nvSpPr>
        <p:spPr bwMode="auto">
          <a:xfrm>
            <a:off x="0" y="754832"/>
            <a:ext cx="8964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400" dirty="0" smtClean="0">
                <a:solidFill>
                  <a:schemeClr val="bg1"/>
                </a:solidFill>
                <a:latin typeface="Verdana" pitchFamily="34" charset="0"/>
              </a:rPr>
              <a:t>Funcionamiento de la línea base</a:t>
            </a:r>
            <a:endParaRPr lang="es-E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" name="11 Flecha izquierda">
            <a:hlinkClick r:id="rId2" action="ppaction://hlinksldjump"/>
          </p:cNvPr>
          <p:cNvSpPr/>
          <p:nvPr/>
        </p:nvSpPr>
        <p:spPr>
          <a:xfrm>
            <a:off x="251520" y="6381328"/>
            <a:ext cx="216024" cy="288032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405817"/>
              </p:ext>
            </p:extLst>
          </p:nvPr>
        </p:nvGraphicFramePr>
        <p:xfrm>
          <a:off x="683568" y="1371203"/>
          <a:ext cx="7632848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877"/>
                <a:gridCol w="1834377"/>
                <a:gridCol w="1563354"/>
                <a:gridCol w="1839240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TEMA /tipo de dato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Normal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Línea base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Real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Fecha de Comienzo (fecha)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Comienzo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Comienzo línea base (y</a:t>
                      </a:r>
                      <a:r>
                        <a:rPr lang="es-ES_tradnl" sz="1400" baseline="0" dirty="0" smtClean="0"/>
                        <a:t> línea base </a:t>
                      </a:r>
                      <a:r>
                        <a:rPr lang="es-ES_tradnl" sz="1400" dirty="0" smtClean="0"/>
                        <a:t>1 al 9)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Comienzo</a:t>
                      </a:r>
                      <a:r>
                        <a:rPr lang="es-ES_tradnl" sz="1400" baseline="0" dirty="0" smtClean="0"/>
                        <a:t> real</a:t>
                      </a:r>
                      <a:endParaRPr lang="es-A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Fecha de Fin (fecha)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Fin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smtClean="0"/>
                        <a:t>Fin</a:t>
                      </a:r>
                      <a:r>
                        <a:rPr lang="es-ES_tradnl" sz="1400" baseline="0" dirty="0" smtClean="0"/>
                        <a:t> </a:t>
                      </a:r>
                      <a:r>
                        <a:rPr lang="es-ES_tradnl" sz="1400" dirty="0" smtClean="0"/>
                        <a:t>línea base (y</a:t>
                      </a:r>
                      <a:r>
                        <a:rPr lang="es-ES_tradnl" sz="1400" baseline="0" dirty="0" smtClean="0"/>
                        <a:t> línea base </a:t>
                      </a:r>
                      <a:r>
                        <a:rPr lang="es-ES_tradnl" sz="1400" dirty="0" smtClean="0"/>
                        <a:t>1 al 9)</a:t>
                      </a:r>
                      <a:endParaRPr lang="es-A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Fin real</a:t>
                      </a:r>
                      <a:endParaRPr lang="es-A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Duración</a:t>
                      </a:r>
                      <a:r>
                        <a:rPr lang="es-ES_tradnl" sz="1400" baseline="0" dirty="0" smtClean="0"/>
                        <a:t>  de la tarea (mes / día / </a:t>
                      </a:r>
                      <a:r>
                        <a:rPr lang="es-ES_tradnl" sz="1400" baseline="0" dirty="0" smtClean="0">
                          <a:solidFill>
                            <a:schemeClr val="tx2"/>
                          </a:solidFill>
                        </a:rPr>
                        <a:t>horas</a:t>
                      </a:r>
                      <a:r>
                        <a:rPr lang="es-ES_tradnl" sz="1400" baseline="0" dirty="0" smtClean="0"/>
                        <a:t>)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Duración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smtClean="0"/>
                        <a:t>Duración</a:t>
                      </a:r>
                      <a:r>
                        <a:rPr lang="es-ES_tradnl" sz="1400" baseline="0" dirty="0" smtClean="0"/>
                        <a:t> </a:t>
                      </a:r>
                      <a:r>
                        <a:rPr lang="es-ES_tradnl" sz="1400" dirty="0" smtClean="0"/>
                        <a:t>línea base (y</a:t>
                      </a:r>
                      <a:r>
                        <a:rPr lang="es-ES_tradnl" sz="1400" baseline="0" dirty="0" smtClean="0"/>
                        <a:t> línea base </a:t>
                      </a:r>
                      <a:r>
                        <a:rPr lang="es-ES_tradnl" sz="1400" dirty="0" smtClean="0"/>
                        <a:t>1 al 9)</a:t>
                      </a:r>
                      <a:endParaRPr lang="es-AR" sz="1400" dirty="0" smtClean="0"/>
                    </a:p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Duración real</a:t>
                      </a:r>
                      <a:endParaRPr lang="es-A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Cambian</a:t>
                      </a:r>
                      <a:r>
                        <a:rPr lang="es-ES_tradnl" sz="1100" baseline="0" dirty="0" smtClean="0"/>
                        <a:t> por que se introduce un nuevo valor (directo o en una tarea relacionada), o por que se completan los valores realizados.</a:t>
                      </a: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_tradnl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copian los valores de los campos “normales” al momento de generar la línea base.</a:t>
                      </a:r>
                      <a:endParaRPr lang="es-A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completa cuando se agrega valor en el campo especifico o cuando se completa el “normal” en combinación con el % de completado (100% par la de fin).</a:t>
                      </a:r>
                      <a:endParaRPr lang="es-AR" sz="11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A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Fecha</a:t>
                      </a:r>
                      <a:r>
                        <a:rPr lang="es-ES_tradnl" baseline="0" dirty="0" smtClean="0"/>
                        <a:t> limite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_tradnl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aplica.</a:t>
                      </a:r>
                      <a:endParaRPr lang="es-A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aplica,</a:t>
                      </a:r>
                      <a:endParaRPr lang="es-AR" sz="11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% completado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_tradnl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aplica.</a:t>
                      </a:r>
                      <a:endParaRPr lang="es-A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aplica.</a:t>
                      </a:r>
                      <a:endParaRPr lang="es-AR" sz="11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7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246063"/>
            <a:ext cx="9144000" cy="431800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2F4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246063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Gill Sans MT" pitchFamily="34" charset="0"/>
              </a:rPr>
              <a:t>. PROCESO DE PLANEAMIENTO Y CONTROL DE GESTIÓN</a:t>
            </a:r>
            <a:endParaRPr lang="es-ES_tradnl" sz="2000" dirty="0">
              <a:solidFill>
                <a:srgbClr val="006699"/>
              </a:solidFill>
              <a:latin typeface="Gill Sans MT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692696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6 Rectángulo"/>
          <p:cNvSpPr>
            <a:spLocks noChangeArrowheads="1"/>
          </p:cNvSpPr>
          <p:nvPr/>
        </p:nvSpPr>
        <p:spPr bwMode="auto">
          <a:xfrm>
            <a:off x="0" y="754832"/>
            <a:ext cx="8964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400" dirty="0" smtClean="0">
                <a:solidFill>
                  <a:schemeClr val="bg1"/>
                </a:solidFill>
                <a:latin typeface="Verdana" pitchFamily="34" charset="0"/>
              </a:rPr>
              <a:t>Funcionamiento de la línea base</a:t>
            </a:r>
            <a:endParaRPr lang="es-E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179512" y="1268761"/>
            <a:ext cx="87849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AR" sz="2000" b="1" dirty="0">
                <a:solidFill>
                  <a:srgbClr val="0070C0"/>
                </a:solidFill>
                <a:latin typeface="+mn-lt"/>
              </a:rPr>
              <a:t>Cada recurso deberá actualizar el progreso de sus tareas actualizando distintos campos: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AR" sz="1600" b="1" dirty="0">
                <a:solidFill>
                  <a:srgbClr val="0070C0"/>
                </a:solidFill>
                <a:latin typeface="+mn-lt"/>
              </a:rPr>
              <a:t>Al momento de comenzar una tarea, </a:t>
            </a:r>
          </a:p>
          <a:p>
            <a:pPr marL="914400" lvl="1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AR" sz="1400" dirty="0">
                <a:solidFill>
                  <a:srgbClr val="0070C0"/>
                </a:solidFill>
                <a:latin typeface="+mn-lt"/>
              </a:rPr>
              <a:t>El recurso deberá actualizar la fecha de Comienzo (con la fecha real) y el grado de avance realizado ese día, en la pantalla Mis Tareas en Project Server Web. </a:t>
            </a:r>
          </a:p>
          <a:p>
            <a:pPr marL="914400" lvl="1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AR" sz="1400" dirty="0">
                <a:solidFill>
                  <a:srgbClr val="0070C0"/>
                </a:solidFill>
                <a:latin typeface="+mn-lt"/>
              </a:rPr>
              <a:t>Esta acción </a:t>
            </a:r>
            <a:r>
              <a:rPr lang="es-AR" sz="1400" dirty="0" err="1" smtClean="0">
                <a:solidFill>
                  <a:srgbClr val="0070C0"/>
                </a:solidFill>
                <a:latin typeface="+mn-lt"/>
              </a:rPr>
              <a:t>dispará</a:t>
            </a:r>
            <a:r>
              <a:rPr lang="es-AR" sz="1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s-AR" sz="1400" dirty="0">
                <a:solidFill>
                  <a:srgbClr val="0070C0"/>
                </a:solidFill>
                <a:latin typeface="+mn-lt"/>
              </a:rPr>
              <a:t>un flujo de trabajo que debe ser aprobado por el Líder de Proyecto, Director de proyecto o de Infraestructura, para que impacte el plan de proyecto. </a:t>
            </a:r>
          </a:p>
          <a:p>
            <a:pPr marL="914400" lvl="1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AR" sz="1400" dirty="0">
                <a:solidFill>
                  <a:srgbClr val="0070C0"/>
                </a:solidFill>
                <a:latin typeface="+mn-lt"/>
              </a:rPr>
              <a:t>Una vez aprobado, la fecha de Comienzo se actualiza en el campo “comienzo  real” de la tarea con su respectivo grado de avance. 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AR" sz="1600" b="1" dirty="0">
                <a:solidFill>
                  <a:srgbClr val="0070C0"/>
                </a:solidFill>
                <a:latin typeface="+mn-lt"/>
              </a:rPr>
              <a:t>Durante el progreso de la tarea, </a:t>
            </a:r>
          </a:p>
          <a:p>
            <a:pPr marL="914400" lvl="1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AR" sz="1400" dirty="0">
                <a:solidFill>
                  <a:srgbClr val="0070C0"/>
                </a:solidFill>
                <a:latin typeface="+mn-lt"/>
              </a:rPr>
              <a:t>El recurso deberá actualizar el grado de avance (% completado hasta dicho día). </a:t>
            </a:r>
          </a:p>
          <a:p>
            <a:pPr marL="914400" lvl="1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AR" sz="1400" dirty="0">
                <a:solidFill>
                  <a:srgbClr val="0070C0"/>
                </a:solidFill>
                <a:latin typeface="+mn-lt"/>
              </a:rPr>
              <a:t>Esta acción también dispara un flujo de trabajo que debe ser aprobado por el Líder de Proyecto, Director de proyecto o de Infraestructura para que impacte el plan de proyecto. </a:t>
            </a:r>
          </a:p>
          <a:p>
            <a:pPr marL="914400" lvl="1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AR" sz="1400" dirty="0">
                <a:solidFill>
                  <a:srgbClr val="0070C0"/>
                </a:solidFill>
                <a:latin typeface="+mn-lt"/>
              </a:rPr>
              <a:t>Una vez aprobado, el grado de avance se actualiza el grado de avance real de la tarea.</a:t>
            </a:r>
          </a:p>
        </p:txBody>
      </p:sp>
      <p:sp>
        <p:nvSpPr>
          <p:cNvPr id="11" name="10 Flecha izquierda">
            <a:hlinkClick r:id="rId2" action="ppaction://hlinksldjump"/>
          </p:cNvPr>
          <p:cNvSpPr/>
          <p:nvPr/>
        </p:nvSpPr>
        <p:spPr>
          <a:xfrm>
            <a:off x="251520" y="6381328"/>
            <a:ext cx="216024" cy="288032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246063"/>
            <a:ext cx="9144000" cy="431800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2F4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246063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Gill Sans MT" pitchFamily="34" charset="0"/>
              </a:rPr>
              <a:t>. PROCESO DE PLANEAMIENTO Y CONTROL DE GESTIÓN</a:t>
            </a:r>
            <a:endParaRPr lang="es-ES_tradnl" sz="2000" dirty="0">
              <a:solidFill>
                <a:srgbClr val="006699"/>
              </a:solidFill>
              <a:latin typeface="Gill Sans MT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692696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6 Rectángulo"/>
          <p:cNvSpPr>
            <a:spLocks noChangeArrowheads="1"/>
          </p:cNvSpPr>
          <p:nvPr/>
        </p:nvSpPr>
        <p:spPr bwMode="auto">
          <a:xfrm>
            <a:off x="0" y="754832"/>
            <a:ext cx="8964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400" dirty="0" smtClean="0">
                <a:solidFill>
                  <a:schemeClr val="bg1"/>
                </a:solidFill>
                <a:latin typeface="Verdana" pitchFamily="34" charset="0"/>
              </a:rPr>
              <a:t>Funcionamiento de la línea base</a:t>
            </a:r>
            <a:endParaRPr lang="es-E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684213" y="1666875"/>
            <a:ext cx="8064500" cy="20774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AR" sz="1600" b="1" dirty="0">
                <a:solidFill>
                  <a:srgbClr val="0070C0"/>
                </a:solidFill>
                <a:latin typeface="+mj-lt"/>
              </a:rPr>
              <a:t>Al finalizar la tarea, </a:t>
            </a:r>
          </a:p>
          <a:p>
            <a:pPr marL="914400" lvl="1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AR" sz="1400" dirty="0">
                <a:solidFill>
                  <a:srgbClr val="0070C0"/>
                </a:solidFill>
                <a:latin typeface="+mj-lt"/>
              </a:rPr>
              <a:t>El recurso deberá indicar un avance del 100% y la fecha de finalización (con la fecha real). </a:t>
            </a:r>
          </a:p>
          <a:p>
            <a:pPr marL="914400" lvl="1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AR" sz="1400" dirty="0">
                <a:solidFill>
                  <a:srgbClr val="0070C0"/>
                </a:solidFill>
                <a:latin typeface="+mj-lt"/>
              </a:rPr>
              <a:t>Esto acción dispara un flujo de trabajo que debe ser aprobado por el Líder de Proyecto, Director de proyecto o de Infraestructura para que impacté el plan de proyecto. </a:t>
            </a:r>
          </a:p>
          <a:p>
            <a:pPr marL="914400" lvl="1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AR" sz="1400" dirty="0">
                <a:solidFill>
                  <a:srgbClr val="0070C0"/>
                </a:solidFill>
                <a:latin typeface="+mj-lt"/>
              </a:rPr>
              <a:t>Una vez aprobado, la fecha de Fin se actualiza a el campo “fin real” de la tarea. También queda actualizado el campo “fin”. </a:t>
            </a:r>
          </a:p>
        </p:txBody>
      </p:sp>
      <p:sp>
        <p:nvSpPr>
          <p:cNvPr id="11" name="10 Flecha izquierda">
            <a:hlinkClick r:id="rId2" action="ppaction://hlinksldjump"/>
          </p:cNvPr>
          <p:cNvSpPr/>
          <p:nvPr/>
        </p:nvSpPr>
        <p:spPr>
          <a:xfrm>
            <a:off x="251520" y="6381328"/>
            <a:ext cx="216024" cy="288032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246063"/>
            <a:ext cx="9144000" cy="431800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2F4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246063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Gill Sans MT" pitchFamily="34" charset="0"/>
              </a:rPr>
              <a:t>. PROCESO DE PLANEAMIENTO Y CONTROL DE GESTIÓN</a:t>
            </a:r>
            <a:endParaRPr lang="es-ES_tradnl" sz="2000" dirty="0">
              <a:solidFill>
                <a:srgbClr val="006699"/>
              </a:solidFill>
              <a:latin typeface="Gill Sans MT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692696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6 Rectángulo"/>
          <p:cNvSpPr>
            <a:spLocks noChangeArrowheads="1"/>
          </p:cNvSpPr>
          <p:nvPr/>
        </p:nvSpPr>
        <p:spPr bwMode="auto">
          <a:xfrm>
            <a:off x="0" y="754832"/>
            <a:ext cx="8964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400" dirty="0" smtClean="0">
                <a:solidFill>
                  <a:schemeClr val="bg1"/>
                </a:solidFill>
                <a:latin typeface="Verdana" pitchFamily="34" charset="0"/>
              </a:rPr>
              <a:t>Funcionamiento de la línea base</a:t>
            </a:r>
            <a:endParaRPr lang="es-E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684213" y="1666875"/>
            <a:ext cx="80645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AR" sz="2000" b="1" dirty="0">
                <a:solidFill>
                  <a:srgbClr val="0070C0"/>
                </a:solidFill>
                <a:latin typeface="+mn-lt"/>
              </a:rPr>
              <a:t>El líder de proyecto deberá controlar los desvíos que se generen por un comienzo tardío de las tareas actualizando:</a:t>
            </a:r>
          </a:p>
          <a:p>
            <a:pPr marL="914400" lvl="1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AR" sz="1600" dirty="0">
                <a:solidFill>
                  <a:srgbClr val="0070C0"/>
                </a:solidFill>
                <a:latin typeface="+mn-lt"/>
              </a:rPr>
              <a:t>La Duración (ello modifica fecha de “fin”).</a:t>
            </a:r>
          </a:p>
          <a:p>
            <a:pPr marL="914400" lvl="1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AR" sz="1600" dirty="0">
                <a:solidFill>
                  <a:srgbClr val="0070C0"/>
                </a:solidFill>
                <a:latin typeface="+mn-lt"/>
              </a:rPr>
              <a:t>Sacar dependencias, y adelantar tareas que sean </a:t>
            </a:r>
            <a:r>
              <a:rPr lang="es-AR" sz="1600" dirty="0" err="1">
                <a:solidFill>
                  <a:srgbClr val="0070C0"/>
                </a:solidFill>
                <a:latin typeface="+mn-lt"/>
              </a:rPr>
              <a:t>paralelizables</a:t>
            </a:r>
            <a:r>
              <a:rPr lang="es-AR" sz="1600" dirty="0">
                <a:solidFill>
                  <a:srgbClr val="0070C0"/>
                </a:solidFill>
                <a:latin typeface="+mn-lt"/>
              </a:rPr>
              <a:t>, </a:t>
            </a:r>
          </a:p>
          <a:p>
            <a:pPr marL="914400" lvl="1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AR" sz="1600" dirty="0">
                <a:solidFill>
                  <a:srgbClr val="0070C0"/>
                </a:solidFill>
                <a:latin typeface="+mn-lt"/>
              </a:rPr>
              <a:t>Otros mecanismos, respecto de las tareas sucesoras que pudieran ser afectadas. </a:t>
            </a:r>
            <a:endParaRPr lang="es-AR" sz="1600" dirty="0" smtClean="0">
              <a:solidFill>
                <a:srgbClr val="0070C0"/>
              </a:solidFill>
              <a:latin typeface="+mn-lt"/>
            </a:endParaRPr>
          </a:p>
          <a:p>
            <a:pPr marL="914400" lvl="1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endParaRPr lang="es-AR" sz="1600" dirty="0">
              <a:solidFill>
                <a:srgbClr val="0070C0"/>
              </a:solidFill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AR" sz="1600" b="1" dirty="0">
                <a:solidFill>
                  <a:srgbClr val="0070C0"/>
                </a:solidFill>
                <a:latin typeface="+mn-lt"/>
              </a:rPr>
              <a:t>El objetivo es minimizar los desvíos en comparación con las fechas de la línea base.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AR" sz="1600" b="1" dirty="0">
                <a:solidFill>
                  <a:srgbClr val="0070C0"/>
                </a:solidFill>
                <a:latin typeface="+mn-lt"/>
              </a:rPr>
              <a:t>Si los desvíos son significativos, el </a:t>
            </a:r>
            <a:r>
              <a:rPr lang="es-AR" sz="1600" b="1" dirty="0" smtClean="0">
                <a:solidFill>
                  <a:srgbClr val="0070C0"/>
                </a:solidFill>
                <a:latin typeface="+mn-lt"/>
              </a:rPr>
              <a:t>Líder/ director </a:t>
            </a:r>
            <a:r>
              <a:rPr lang="es-AR" sz="1600" b="1" dirty="0">
                <a:solidFill>
                  <a:srgbClr val="0070C0"/>
                </a:solidFill>
                <a:latin typeface="+mn-lt"/>
              </a:rPr>
              <a:t>de Proyecto deberá analizarlos en conjunto con el Director General y proceder, de aprobarse, a generar una nueva línea base. </a:t>
            </a:r>
          </a:p>
        </p:txBody>
      </p:sp>
      <p:sp>
        <p:nvSpPr>
          <p:cNvPr id="11" name="10 Flecha izquierda">
            <a:hlinkClick r:id="rId2" action="ppaction://hlinksldjump"/>
          </p:cNvPr>
          <p:cNvSpPr/>
          <p:nvPr/>
        </p:nvSpPr>
        <p:spPr>
          <a:xfrm>
            <a:off x="251520" y="6381328"/>
            <a:ext cx="216024" cy="288032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246063"/>
            <a:ext cx="9144000" cy="431800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2F4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246063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Gill Sans MT" pitchFamily="34" charset="0"/>
              </a:rPr>
              <a:t>. PROCESO DE PLANEAMIENTO Y CONTROL DE GESTIÓN</a:t>
            </a:r>
            <a:endParaRPr lang="es-ES_tradnl" sz="2000" dirty="0">
              <a:solidFill>
                <a:srgbClr val="006699"/>
              </a:solidFill>
              <a:latin typeface="Gill Sans MT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403648" y="1700808"/>
            <a:ext cx="7200800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6 Rectángulo"/>
          <p:cNvSpPr>
            <a:spLocks noChangeArrowheads="1"/>
          </p:cNvSpPr>
          <p:nvPr/>
        </p:nvSpPr>
        <p:spPr bwMode="auto">
          <a:xfrm>
            <a:off x="1475656" y="1762944"/>
            <a:ext cx="6336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. Tipos de Proyectos</a:t>
            </a:r>
            <a:endParaRPr lang="es-ES" sz="1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403648" y="2291680"/>
            <a:ext cx="7200800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6 Rectángulo"/>
          <p:cNvSpPr>
            <a:spLocks noChangeArrowheads="1"/>
          </p:cNvSpPr>
          <p:nvPr/>
        </p:nvSpPr>
        <p:spPr bwMode="auto">
          <a:xfrm>
            <a:off x="1475656" y="2353816"/>
            <a:ext cx="6336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. El proceso de planeamiento </a:t>
            </a:r>
            <a:r>
              <a:rPr lang="es-ES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y seguimiento de </a:t>
            </a:r>
            <a:r>
              <a:rPr lang="es-ES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proyectos</a:t>
            </a:r>
            <a:endParaRPr lang="es-ES" sz="1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  <p:sp>
        <p:nvSpPr>
          <p:cNvPr id="27" name="6 Rectángulo"/>
          <p:cNvSpPr>
            <a:spLocks noChangeArrowheads="1"/>
          </p:cNvSpPr>
          <p:nvPr/>
        </p:nvSpPr>
        <p:spPr bwMode="auto">
          <a:xfrm>
            <a:off x="1475656" y="2924944"/>
            <a:ext cx="6336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. Detalles de tareas</a:t>
            </a:r>
            <a:endParaRPr lang="es-ES" sz="1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03648" y="3573016"/>
            <a:ext cx="7200800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6 Rectángulo"/>
          <p:cNvSpPr>
            <a:spLocks noChangeArrowheads="1"/>
          </p:cNvSpPr>
          <p:nvPr/>
        </p:nvSpPr>
        <p:spPr bwMode="auto">
          <a:xfrm>
            <a:off x="1475656" y="3635152"/>
            <a:ext cx="6336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. Funcionamiento de la línea base</a:t>
            </a:r>
            <a:endParaRPr lang="es-ES" sz="1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1403648" y="2924944"/>
            <a:ext cx="7200800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6 Rectángulo"/>
          <p:cNvSpPr>
            <a:spLocks noChangeArrowheads="1"/>
          </p:cNvSpPr>
          <p:nvPr/>
        </p:nvSpPr>
        <p:spPr bwMode="auto">
          <a:xfrm>
            <a:off x="1508065" y="2987079"/>
            <a:ext cx="6336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. Pantallas del proceso en el sistema</a:t>
            </a:r>
            <a:endParaRPr lang="es-ES" sz="1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246063"/>
            <a:ext cx="9144000" cy="431800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2F4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246063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Gill Sans MT" pitchFamily="34" charset="0"/>
              </a:rPr>
              <a:t>. PROCESO DE PLANEAMIENTO Y CONTROL DE GESTIÓN</a:t>
            </a:r>
            <a:endParaRPr lang="es-ES_tradnl" sz="2000" dirty="0">
              <a:solidFill>
                <a:srgbClr val="006699"/>
              </a:solidFill>
              <a:latin typeface="Gill Sans MT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692696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6 Rectángulo"/>
          <p:cNvSpPr>
            <a:spLocks noChangeArrowheads="1"/>
          </p:cNvSpPr>
          <p:nvPr/>
        </p:nvSpPr>
        <p:spPr bwMode="auto">
          <a:xfrm>
            <a:off x="0" y="754832"/>
            <a:ext cx="8964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400" dirty="0" smtClean="0">
                <a:solidFill>
                  <a:schemeClr val="bg1"/>
                </a:solidFill>
                <a:latin typeface="Verdana" pitchFamily="34" charset="0"/>
              </a:rPr>
              <a:t>Tipos de Proyectos</a:t>
            </a:r>
            <a:endParaRPr lang="es-E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1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67052"/>
              </p:ext>
            </p:extLst>
          </p:nvPr>
        </p:nvGraphicFramePr>
        <p:xfrm>
          <a:off x="683568" y="1167134"/>
          <a:ext cx="7992888" cy="497753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440160"/>
                <a:gridCol w="6552728"/>
              </a:tblGrid>
              <a:tr h="243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effectLst/>
                        </a:rPr>
                        <a:t>Tipo</a:t>
                      </a:r>
                      <a:endParaRPr lang="es-AR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7486" marR="47486" marT="23743" marB="23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effectLst/>
                        </a:rPr>
                        <a:t>Características</a:t>
                      </a:r>
                      <a:endParaRPr lang="es-AR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7486" marR="47486" marT="23743" marB="23743"/>
                </a:tc>
              </a:tr>
              <a:tr h="1586360">
                <a:tc>
                  <a:txBody>
                    <a:bodyPr/>
                    <a:lstStyle/>
                    <a:p>
                      <a:pPr marL="173038" lvl="0" indent="-173038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333CC"/>
                        </a:buClr>
                        <a:buFontTx/>
                        <a:buNone/>
                      </a:pPr>
                      <a:r>
                        <a:rPr lang="es-AR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1. Proyectos dedicados</a:t>
                      </a:r>
                      <a:endParaRPr lang="es-A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7486" marR="47486" marT="23743" marB="23743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900" kern="1200" dirty="0">
                          <a:effectLst/>
                        </a:rPr>
                        <a:t>Son de </a:t>
                      </a:r>
                      <a:r>
                        <a:rPr lang="es-AR" sz="1050" b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mediana y larga </a:t>
                      </a:r>
                      <a:r>
                        <a:rPr lang="es-AR" sz="1050" b="1" kern="1200" dirty="0">
                          <a:effectLst/>
                        </a:rPr>
                        <a:t>duración </a:t>
                      </a:r>
                      <a:r>
                        <a:rPr lang="es-AR" sz="900" kern="1200" dirty="0">
                          <a:effectLst/>
                        </a:rPr>
                        <a:t>(más de </a:t>
                      </a:r>
                      <a:r>
                        <a:rPr lang="es-AR" sz="900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 meses </a:t>
                      </a:r>
                      <a:r>
                        <a:rPr lang="es-AR" sz="900" kern="1200" dirty="0">
                          <a:effectLst/>
                        </a:rPr>
                        <a:t>aproximadamente). </a:t>
                      </a:r>
                      <a:endParaRPr lang="es-AR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900" kern="1200" dirty="0">
                          <a:effectLst/>
                        </a:rPr>
                        <a:t>Proyectos que desarrollan </a:t>
                      </a:r>
                      <a:r>
                        <a:rPr lang="es-AR" sz="900" kern="1200" dirty="0" smtClean="0">
                          <a:effectLst/>
                        </a:rPr>
                        <a:t> un </a:t>
                      </a:r>
                      <a:r>
                        <a:rPr lang="es-AR" sz="105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nuevo “producto”, </a:t>
                      </a:r>
                      <a:r>
                        <a:rPr lang="es-AR" sz="900" kern="1200" dirty="0" smtClean="0">
                          <a:effectLst/>
                        </a:rPr>
                        <a:t>como aplicaciones nuevas o nuevos servicios o arquitecturas de infraestructura, </a:t>
                      </a:r>
                      <a:r>
                        <a:rPr lang="es-AR" sz="900" kern="1200" dirty="0">
                          <a:effectLst/>
                        </a:rPr>
                        <a:t>o que </a:t>
                      </a:r>
                      <a:r>
                        <a:rPr lang="es-AR" sz="900" kern="1200" dirty="0" smtClean="0">
                          <a:effectLst/>
                        </a:rPr>
                        <a:t>siendo</a:t>
                      </a:r>
                      <a:r>
                        <a:rPr lang="es-AR" sz="900" kern="1200" baseline="0" dirty="0" smtClean="0">
                          <a:effectLst/>
                        </a:rPr>
                        <a:t> existentes </a:t>
                      </a:r>
                      <a:r>
                        <a:rPr lang="es-AR" sz="900" kern="1200" dirty="0" smtClean="0">
                          <a:effectLst/>
                        </a:rPr>
                        <a:t>incorporan </a:t>
                      </a:r>
                      <a:r>
                        <a:rPr lang="es-AR" sz="900" kern="1200" dirty="0">
                          <a:effectLst/>
                        </a:rPr>
                        <a:t>funcionalidades nuevas </a:t>
                      </a:r>
                      <a:r>
                        <a:rPr lang="es-AR" sz="900" kern="1200" dirty="0" smtClean="0">
                          <a:effectLst/>
                        </a:rPr>
                        <a:t>que </a:t>
                      </a:r>
                      <a:r>
                        <a:rPr lang="es-AR" sz="900" kern="1200" dirty="0">
                          <a:effectLst/>
                        </a:rPr>
                        <a:t>claramente lo diferencian como un </a:t>
                      </a:r>
                      <a:r>
                        <a:rPr lang="es-AR" sz="1050" b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nuevo “producto</a:t>
                      </a:r>
                      <a:r>
                        <a:rPr lang="es-AR" sz="105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”</a:t>
                      </a:r>
                      <a:r>
                        <a:rPr lang="es-AR" sz="900" kern="1200" dirty="0" smtClean="0">
                          <a:effectLst/>
                        </a:rPr>
                        <a:t>.</a:t>
                      </a:r>
                      <a:endParaRPr lang="es-AR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900" kern="1200" dirty="0">
                          <a:effectLst/>
                        </a:rPr>
                        <a:t>En el software: generan cambio de versión (versión 1.0, 2.0, 3.0, etc.)</a:t>
                      </a:r>
                      <a:endParaRPr lang="es-AR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900" kern="1200" dirty="0">
                          <a:effectLst/>
                        </a:rPr>
                        <a:t>Cuentan con una </a:t>
                      </a:r>
                      <a:r>
                        <a:rPr lang="es-AR" sz="1050" b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fase 0</a:t>
                      </a:r>
                      <a:r>
                        <a:rPr lang="es-AR" sz="900" kern="1200" dirty="0">
                          <a:effectLst/>
                        </a:rPr>
                        <a:t>, para formalizar la definición de alcance y distintas características de factibilidad y recursos, que permitan su </a:t>
                      </a:r>
                      <a:r>
                        <a:rPr lang="es-AR" sz="1050" b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aprobación formal </a:t>
                      </a:r>
                      <a:r>
                        <a:rPr lang="es-AR" sz="900" kern="1200" dirty="0">
                          <a:effectLst/>
                        </a:rPr>
                        <a:t>antes de iniciarse.</a:t>
                      </a:r>
                      <a:endParaRPr lang="es-AR" sz="1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300" kern="1200" dirty="0">
                          <a:effectLst/>
                        </a:rPr>
                        <a:t> </a:t>
                      </a:r>
                      <a:endParaRPr lang="es-AR" sz="300" dirty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050" b="1" i="1" kern="1200" dirty="0">
                          <a:solidFill>
                            <a:srgbClr val="92D050"/>
                          </a:solidFill>
                          <a:effectLst/>
                        </a:rPr>
                        <a:t>Se crea un proyecto nuevo en Project Server con duración definida (principio y fin). Ver manejo </a:t>
                      </a:r>
                      <a:r>
                        <a:rPr lang="es-AR" sz="1050" b="1" i="1" kern="1200" dirty="0" smtClean="0">
                          <a:solidFill>
                            <a:srgbClr val="92D050"/>
                          </a:solidFill>
                          <a:effectLst/>
                        </a:rPr>
                        <a:t> de procedimiento.</a:t>
                      </a:r>
                      <a:endParaRPr lang="es-AR" sz="1100" b="1" i="1" dirty="0">
                        <a:solidFill>
                          <a:srgbClr val="92D05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7486" marR="47486" marT="23743" marB="23743"/>
                </a:tc>
              </a:tr>
              <a:tr h="1368152">
                <a:tc>
                  <a:txBody>
                    <a:bodyPr/>
                    <a:lstStyle/>
                    <a:p>
                      <a:pPr marL="228600" lvl="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333CC"/>
                        </a:buClr>
                        <a:buFontTx/>
                        <a:buNone/>
                      </a:pPr>
                      <a:r>
                        <a:rPr lang="es-AR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2. Proyectos </a:t>
                      </a:r>
                      <a:r>
                        <a:rPr lang="es-AR" sz="1400" b="1" kern="1200" dirty="0">
                          <a:solidFill>
                            <a:schemeClr val="bg1"/>
                          </a:solidFill>
                          <a:effectLst/>
                        </a:rPr>
                        <a:t>de mejoras </a:t>
                      </a:r>
                      <a:endParaRPr lang="es-AR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7486" marR="47486" marT="23743" marB="23743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900" kern="1200" dirty="0">
                          <a:effectLst/>
                        </a:rPr>
                        <a:t>Son de </a:t>
                      </a:r>
                      <a:r>
                        <a:rPr lang="es-AR" sz="1050" b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corta </a:t>
                      </a:r>
                      <a:r>
                        <a:rPr lang="es-AR" sz="105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duración. </a:t>
                      </a:r>
                      <a:endParaRPr lang="es-AR" sz="10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900" kern="1200" dirty="0">
                          <a:effectLst/>
                        </a:rPr>
                        <a:t>Introducen </a:t>
                      </a:r>
                      <a:r>
                        <a:rPr lang="es-AR" sz="1050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conjuntos de mejoras </a:t>
                      </a:r>
                      <a:r>
                        <a:rPr lang="es-AR" sz="1050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menos significativa y </a:t>
                      </a:r>
                      <a:r>
                        <a:rPr lang="es-AR" sz="1050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correcciones de errores no críticos </a:t>
                      </a:r>
                      <a:r>
                        <a:rPr lang="es-AR" sz="900" kern="1200" dirty="0" smtClean="0">
                          <a:effectLst/>
                        </a:rPr>
                        <a:t>(en el software generalmente </a:t>
                      </a:r>
                      <a:r>
                        <a:rPr lang="es-AR" sz="900" kern="1200" dirty="0">
                          <a:effectLst/>
                        </a:rPr>
                        <a:t>versiones </a:t>
                      </a:r>
                      <a:r>
                        <a:rPr lang="es-AR" sz="900" b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intermedias</a:t>
                      </a:r>
                      <a:r>
                        <a:rPr lang="es-AR" sz="900" kern="1200" dirty="0">
                          <a:effectLst/>
                        </a:rPr>
                        <a:t>, que introducen una cantidad limitada de mejoras). También son de este tipo los </a:t>
                      </a:r>
                      <a:r>
                        <a:rPr lang="es-AR" sz="1050" b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proyectos de cambios de infraestructura o de servicios  que sean de corta duración</a:t>
                      </a:r>
                      <a:r>
                        <a:rPr lang="es-AR" sz="900" kern="1200" dirty="0">
                          <a:effectLst/>
                        </a:rPr>
                        <a:t>. </a:t>
                      </a:r>
                      <a:endParaRPr lang="es-AR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900" kern="1200" dirty="0">
                          <a:effectLst/>
                        </a:rPr>
                        <a:t>En desarrollo de software: no generan cambio de versión, pero sí de </a:t>
                      </a:r>
                      <a:r>
                        <a:rPr lang="es-AR" sz="900" kern="1200" dirty="0" err="1">
                          <a:effectLst/>
                        </a:rPr>
                        <a:t>release</a:t>
                      </a:r>
                      <a:r>
                        <a:rPr lang="es-AR" sz="900" kern="1200" dirty="0">
                          <a:effectLst/>
                        </a:rPr>
                        <a:t> (versiones x.1, x.2, x.3, etc.)</a:t>
                      </a:r>
                      <a:endParaRPr lang="es-AR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900" b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No cuentan con una fase 0</a:t>
                      </a:r>
                      <a:r>
                        <a:rPr lang="es-AR" sz="900" kern="1200" dirty="0">
                          <a:effectLst/>
                        </a:rPr>
                        <a:t>. </a:t>
                      </a:r>
                      <a:r>
                        <a:rPr lang="es-AR" sz="900" kern="1200" dirty="0" smtClean="0">
                          <a:effectLst/>
                        </a:rPr>
                        <a:t>Su</a:t>
                      </a:r>
                      <a:r>
                        <a:rPr lang="es-AR" sz="900" kern="1200" baseline="0" dirty="0" smtClean="0">
                          <a:effectLst/>
                        </a:rPr>
                        <a:t> aprobación es interna en la propia Dirección.</a:t>
                      </a:r>
                      <a:endParaRPr lang="es-AR" sz="1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300" kern="1200" dirty="0">
                          <a:effectLst/>
                        </a:rPr>
                        <a:t> </a:t>
                      </a:r>
                      <a:endParaRPr lang="es-AR" sz="300" dirty="0">
                        <a:effectLst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050" b="1" i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crea un proyecto nuevo en Project Server con duración definida (principio y fin). Ver manejo </a:t>
                      </a:r>
                      <a:r>
                        <a:rPr lang="es-AR" sz="1050" b="1" i="1" kern="1200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procedimiento.</a:t>
                      </a:r>
                      <a:endParaRPr lang="es-AR" sz="1050" b="1" i="1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86" marR="47486" marT="23743" marB="23743"/>
                </a:tc>
              </a:tr>
              <a:tr h="1779560">
                <a:tc>
                  <a:txBody>
                    <a:bodyPr/>
                    <a:lstStyle/>
                    <a:p>
                      <a:pPr marL="88900" lvl="0" indent="-88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333CC"/>
                        </a:buClr>
                        <a:buFontTx/>
                        <a:buNone/>
                      </a:pPr>
                      <a:r>
                        <a:rPr lang="es-AR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3 . Acciones </a:t>
                      </a:r>
                      <a:r>
                        <a:rPr lang="es-AR" sz="1400" b="1" kern="1200" dirty="0">
                          <a:solidFill>
                            <a:schemeClr val="bg1"/>
                          </a:solidFill>
                          <a:effectLst/>
                        </a:rPr>
                        <a:t>correctivas </a:t>
                      </a:r>
                      <a:r>
                        <a:rPr lang="es-AR" sz="9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s-AR" sz="900" b="1" kern="120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AR" sz="9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s-AR" sz="900" b="1" kern="1200" dirty="0">
                          <a:solidFill>
                            <a:schemeClr val="bg1"/>
                          </a:solidFill>
                          <a:effectLst/>
                        </a:rPr>
                        <a:t>y adaptativas urgentes</a:t>
                      </a:r>
                      <a:r>
                        <a:rPr lang="es-AR" sz="9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endParaRPr lang="es-AR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7486" marR="47486" marT="23743" marB="23743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900" kern="1200" dirty="0">
                          <a:effectLst/>
                        </a:rPr>
                        <a:t>Se persiguen  </a:t>
                      </a:r>
                      <a:r>
                        <a:rPr lang="es-AR" sz="1050" b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pequeños objetivos, al mitigar un error o adaptación que no permite operar adecuadamente</a:t>
                      </a:r>
                      <a:r>
                        <a:rPr lang="es-AR" sz="900" kern="1200" dirty="0">
                          <a:effectLst/>
                        </a:rPr>
                        <a:t>. Son incidentes registrados a través de los sistemas de gestión de incidentes.</a:t>
                      </a:r>
                      <a:endParaRPr lang="es-AR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900" kern="1200" dirty="0" smtClean="0">
                          <a:effectLst/>
                        </a:rPr>
                        <a:t>En el software no </a:t>
                      </a:r>
                      <a:r>
                        <a:rPr lang="es-AR" sz="900" kern="1200" dirty="0">
                          <a:effectLst/>
                        </a:rPr>
                        <a:t>generan cambio de versión, pero sí de reléase de segundo nivel (x.x.01, x.x.02, etc.)</a:t>
                      </a:r>
                      <a:endParaRPr lang="es-AR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900" kern="1200" dirty="0">
                          <a:effectLst/>
                        </a:rPr>
                        <a:t>No se pretende realizar un seguimiento, como si fuera un proyecto, sino </a:t>
                      </a:r>
                      <a:r>
                        <a:rPr lang="es-AR" sz="1050" b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registrar el uso de los recursos</a:t>
                      </a:r>
                      <a:r>
                        <a:rPr lang="es-AR" sz="900" kern="1200" dirty="0">
                          <a:effectLst/>
                        </a:rPr>
                        <a:t>, que son compartidos con los otros proyectos, para ver la ocupación de los mismos en estas acciones. </a:t>
                      </a:r>
                      <a:endParaRPr lang="es-AR" sz="900" kern="12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900" kern="1200" dirty="0" smtClean="0">
                          <a:effectLst/>
                        </a:rPr>
                        <a:t>También se puede usar algo similar para registrar</a:t>
                      </a:r>
                      <a:r>
                        <a:rPr lang="es-AR" sz="900" kern="1200" baseline="0" dirty="0" smtClean="0">
                          <a:effectLst/>
                        </a:rPr>
                        <a:t> el uso de recursos en acciones mas relacionadas con la operación cuando hay uso compartido con proyectos.</a:t>
                      </a:r>
                      <a:endParaRPr lang="es-AR" sz="1000" kern="1200" dirty="0" smtClean="0">
                        <a:effectLst/>
                      </a:endParaRP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AR" sz="1050" b="1" i="1" kern="1200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</a:t>
                      </a:r>
                      <a:r>
                        <a:rPr lang="es-AR" sz="1050" b="1" i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manejaran con tareas dentro de un único proyecto </a:t>
                      </a:r>
                      <a:r>
                        <a:rPr lang="es-AR" sz="1050" b="1" i="1" kern="1200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general, </a:t>
                      </a:r>
                      <a:r>
                        <a:rPr lang="es-AR" sz="1050" b="1" i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Dirección General, </a:t>
                      </a:r>
                      <a:r>
                        <a:rPr lang="es-AR" sz="1050" b="1" i="1" kern="1200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Direcciones, o departamentos, con </a:t>
                      </a:r>
                      <a:r>
                        <a:rPr lang="es-AR" sz="1050" b="1" i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tareas independientes por aplicación, </a:t>
                      </a:r>
                      <a:r>
                        <a:rPr lang="es-AR" sz="1050" b="1" i="1" kern="1200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versión </a:t>
                      </a:r>
                      <a:r>
                        <a:rPr lang="es-AR" sz="1050" b="1" i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reléase. Se asignan recursos y tiempos, a un conjunto de tareas que de desagregan a dicho nivel. </a:t>
                      </a:r>
                    </a:p>
                  </a:txBody>
                  <a:tcPr marL="47486" marR="47486" marT="23743" marB="23743"/>
                </a:tc>
              </a:tr>
            </a:tbl>
          </a:graphicData>
        </a:graphic>
      </p:graphicFrame>
      <p:sp>
        <p:nvSpPr>
          <p:cNvPr id="18" name="17 Flecha izquierda">
            <a:hlinkClick r:id="rId2" action="ppaction://hlinksldjump"/>
          </p:cNvPr>
          <p:cNvSpPr/>
          <p:nvPr/>
        </p:nvSpPr>
        <p:spPr>
          <a:xfrm>
            <a:off x="251520" y="6381328"/>
            <a:ext cx="216024" cy="288032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246063"/>
            <a:ext cx="9144000" cy="431800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2F4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246063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Gill Sans MT" pitchFamily="34" charset="0"/>
              </a:rPr>
              <a:t>. PROCESO DE PLANEAMIENTO Y CONTROL DE GESTIÓN</a:t>
            </a:r>
            <a:endParaRPr lang="es-ES_tradnl" sz="2000" dirty="0">
              <a:solidFill>
                <a:srgbClr val="006699"/>
              </a:solidFill>
              <a:latin typeface="Gill Sans MT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692696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6 Rectángulo"/>
          <p:cNvSpPr>
            <a:spLocks noChangeArrowheads="1"/>
          </p:cNvSpPr>
          <p:nvPr/>
        </p:nvSpPr>
        <p:spPr bwMode="auto">
          <a:xfrm>
            <a:off x="0" y="754832"/>
            <a:ext cx="8964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</a:rPr>
              <a:t>Proyectos de Sistemas </a:t>
            </a:r>
            <a:r>
              <a:rPr lang="es-ES" sz="1400" dirty="0" smtClean="0">
                <a:solidFill>
                  <a:schemeClr val="bg1"/>
                </a:solidFill>
                <a:latin typeface="Verdana" pitchFamily="34" charset="0"/>
              </a:rPr>
              <a:t>- Procesos de Planeamiento y Control de Gestión</a:t>
            </a:r>
            <a:endParaRPr lang="es-E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158 Rectángulo"/>
          <p:cNvSpPr>
            <a:spLocks noChangeArrowheads="1"/>
          </p:cNvSpPr>
          <p:nvPr/>
        </p:nvSpPr>
        <p:spPr bwMode="auto">
          <a:xfrm>
            <a:off x="5055171" y="1198017"/>
            <a:ext cx="2162175" cy="496728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10" name="157 Rectángulo"/>
          <p:cNvSpPr>
            <a:spLocks noChangeArrowheads="1"/>
          </p:cNvSpPr>
          <p:nvPr/>
        </p:nvSpPr>
        <p:spPr bwMode="auto">
          <a:xfrm>
            <a:off x="1745233" y="1198017"/>
            <a:ext cx="1514475" cy="496728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11" name="156 Rectángulo"/>
          <p:cNvSpPr/>
          <p:nvPr/>
        </p:nvSpPr>
        <p:spPr bwMode="auto">
          <a:xfrm>
            <a:off x="7217346" y="1198017"/>
            <a:ext cx="1862137" cy="496728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12" name="155 Rectángulo"/>
          <p:cNvSpPr/>
          <p:nvPr/>
        </p:nvSpPr>
        <p:spPr bwMode="auto">
          <a:xfrm>
            <a:off x="3259708" y="1198017"/>
            <a:ext cx="1797050" cy="496728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13" name="154 Rectángulo"/>
          <p:cNvSpPr/>
          <p:nvPr/>
        </p:nvSpPr>
        <p:spPr bwMode="auto">
          <a:xfrm>
            <a:off x="197421" y="1198017"/>
            <a:ext cx="1547812" cy="496728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15" name="TextBox 109"/>
          <p:cNvSpPr txBox="1"/>
          <p:nvPr/>
        </p:nvSpPr>
        <p:spPr>
          <a:xfrm>
            <a:off x="2064754" y="1301750"/>
            <a:ext cx="8754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1200" b="1" dirty="0">
                <a:solidFill>
                  <a:srgbClr val="0070C0"/>
                </a:solidFill>
                <a:latin typeface="+mj-lt"/>
              </a:rPr>
              <a:t>Directores </a:t>
            </a:r>
          </a:p>
          <a:p>
            <a:pPr algn="ctr">
              <a:defRPr/>
            </a:pPr>
            <a:r>
              <a:rPr lang="es-AR" sz="1200" b="1" dirty="0">
                <a:solidFill>
                  <a:srgbClr val="0070C0"/>
                </a:solidFill>
                <a:latin typeface="+mj-lt"/>
              </a:rPr>
              <a:t>General</a:t>
            </a:r>
          </a:p>
        </p:txBody>
      </p:sp>
      <p:sp>
        <p:nvSpPr>
          <p:cNvPr id="18" name="TextBox 110"/>
          <p:cNvSpPr txBox="1"/>
          <p:nvPr/>
        </p:nvSpPr>
        <p:spPr>
          <a:xfrm>
            <a:off x="3722922" y="1268413"/>
            <a:ext cx="8706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1200" b="1" dirty="0">
                <a:solidFill>
                  <a:srgbClr val="0070C0"/>
                </a:solidFill>
                <a:latin typeface="+mj-lt"/>
              </a:rPr>
              <a:t>Líderes de </a:t>
            </a:r>
          </a:p>
          <a:p>
            <a:pPr algn="ctr">
              <a:defRPr/>
            </a:pPr>
            <a:r>
              <a:rPr lang="es-AR" sz="1200" b="1" dirty="0">
                <a:solidFill>
                  <a:srgbClr val="0070C0"/>
                </a:solidFill>
                <a:latin typeface="+mj-lt"/>
              </a:rPr>
              <a:t>Proyecto</a:t>
            </a:r>
          </a:p>
        </p:txBody>
      </p:sp>
      <p:sp>
        <p:nvSpPr>
          <p:cNvPr id="19" name="TextBox 111"/>
          <p:cNvSpPr txBox="1"/>
          <p:nvPr/>
        </p:nvSpPr>
        <p:spPr>
          <a:xfrm>
            <a:off x="7735801" y="1268413"/>
            <a:ext cx="8252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1200" b="1" dirty="0">
                <a:solidFill>
                  <a:srgbClr val="0070C0"/>
                </a:solidFill>
                <a:latin typeface="+mj-lt"/>
              </a:rPr>
              <a:t>Equipo de</a:t>
            </a:r>
          </a:p>
          <a:p>
            <a:pPr algn="ctr">
              <a:defRPr/>
            </a:pPr>
            <a:r>
              <a:rPr lang="es-AR" sz="1200" b="1" dirty="0">
                <a:solidFill>
                  <a:srgbClr val="0070C0"/>
                </a:solidFill>
                <a:latin typeface="+mj-lt"/>
              </a:rPr>
              <a:t> Proyecto</a:t>
            </a:r>
          </a:p>
        </p:txBody>
      </p:sp>
      <p:sp>
        <p:nvSpPr>
          <p:cNvPr id="20" name="Flowchart: Process 112"/>
          <p:cNvSpPr/>
          <p:nvPr/>
        </p:nvSpPr>
        <p:spPr>
          <a:xfrm>
            <a:off x="2021458" y="1916113"/>
            <a:ext cx="1006475" cy="682625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900" b="1" dirty="0">
                <a:solidFill>
                  <a:schemeClr val="bg1"/>
                </a:solidFill>
              </a:rPr>
              <a:t>2. Creación Proyecto y planificación de alto nivel</a:t>
            </a:r>
          </a:p>
        </p:txBody>
      </p:sp>
      <p:sp>
        <p:nvSpPr>
          <p:cNvPr id="21" name="Flowchart: Magnetic Disk 113"/>
          <p:cNvSpPr/>
          <p:nvPr/>
        </p:nvSpPr>
        <p:spPr>
          <a:xfrm>
            <a:off x="5050408" y="6192838"/>
            <a:ext cx="949325" cy="665162"/>
          </a:xfrm>
          <a:prstGeom prst="flowChartMagneticDisk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200" b="1" dirty="0">
                <a:solidFill>
                  <a:srgbClr val="C00000"/>
                </a:solidFill>
              </a:rPr>
              <a:t>Project Server</a:t>
            </a:r>
          </a:p>
        </p:txBody>
      </p:sp>
      <p:sp>
        <p:nvSpPr>
          <p:cNvPr id="22" name="Flowchart: Process 114"/>
          <p:cNvSpPr/>
          <p:nvPr/>
        </p:nvSpPr>
        <p:spPr>
          <a:xfrm>
            <a:off x="2021458" y="2846388"/>
            <a:ext cx="1006475" cy="414337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900" b="1" dirty="0">
                <a:solidFill>
                  <a:schemeClr val="bg1"/>
                </a:solidFill>
              </a:rPr>
              <a:t>3. Creación del Equipo</a:t>
            </a:r>
          </a:p>
        </p:txBody>
      </p:sp>
      <p:sp>
        <p:nvSpPr>
          <p:cNvPr id="23" name="Flowchart: Process 116"/>
          <p:cNvSpPr/>
          <p:nvPr/>
        </p:nvSpPr>
        <p:spPr>
          <a:xfrm>
            <a:off x="7566596" y="2198688"/>
            <a:ext cx="1079500" cy="414337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900" b="1" dirty="0">
                <a:solidFill>
                  <a:schemeClr val="bg1"/>
                </a:solidFill>
              </a:rPr>
              <a:t>7.Actualización de  avance de tareas</a:t>
            </a:r>
          </a:p>
        </p:txBody>
      </p:sp>
      <p:sp>
        <p:nvSpPr>
          <p:cNvPr id="24" name="Flowchart: Process 117"/>
          <p:cNvSpPr/>
          <p:nvPr/>
        </p:nvSpPr>
        <p:spPr>
          <a:xfrm>
            <a:off x="7469758" y="4071938"/>
            <a:ext cx="1249363" cy="41275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900" b="1" dirty="0">
                <a:solidFill>
                  <a:schemeClr val="bg1"/>
                </a:solidFill>
              </a:rPr>
              <a:t>Documentación del Proyecto</a:t>
            </a:r>
          </a:p>
        </p:txBody>
      </p:sp>
      <p:cxnSp>
        <p:nvCxnSpPr>
          <p:cNvPr id="26" name="Elbow Connector 120"/>
          <p:cNvCxnSpPr>
            <a:stCxn id="60" idx="2"/>
            <a:endCxn id="21" idx="2"/>
          </p:cNvCxnSpPr>
          <p:nvPr/>
        </p:nvCxnSpPr>
        <p:spPr>
          <a:xfrm rot="16200000" flipH="1">
            <a:off x="4251101" y="5726907"/>
            <a:ext cx="1293813" cy="304800"/>
          </a:xfrm>
          <a:prstGeom prst="bentConnector2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Process 13"/>
          <p:cNvSpPr/>
          <p:nvPr/>
        </p:nvSpPr>
        <p:spPr>
          <a:xfrm>
            <a:off x="5142483" y="2179638"/>
            <a:ext cx="1006475" cy="414337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900" b="1" dirty="0">
                <a:solidFill>
                  <a:schemeClr val="bg1"/>
                </a:solidFill>
              </a:rPr>
              <a:t>5.Asignación de Tareas</a:t>
            </a:r>
          </a:p>
        </p:txBody>
      </p:sp>
      <p:sp>
        <p:nvSpPr>
          <p:cNvPr id="30" name="Flowchart: Process 13"/>
          <p:cNvSpPr/>
          <p:nvPr/>
        </p:nvSpPr>
        <p:spPr>
          <a:xfrm>
            <a:off x="5629846" y="4216400"/>
            <a:ext cx="1006475" cy="414338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800" b="1" dirty="0">
                <a:solidFill>
                  <a:schemeClr val="bg1"/>
                </a:solidFill>
              </a:rPr>
              <a:t>8. Control de Avance y Re planificación</a:t>
            </a:r>
          </a:p>
        </p:txBody>
      </p:sp>
      <p:sp>
        <p:nvSpPr>
          <p:cNvPr id="31" name="Flowchart: Magnetic Disk 11"/>
          <p:cNvSpPr/>
          <p:nvPr/>
        </p:nvSpPr>
        <p:spPr>
          <a:xfrm>
            <a:off x="7307833" y="6165850"/>
            <a:ext cx="1062038" cy="635000"/>
          </a:xfrm>
          <a:prstGeom prst="flowChartMagneticDisk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200" b="1" dirty="0">
                <a:solidFill>
                  <a:srgbClr val="C00000"/>
                </a:solidFill>
              </a:rPr>
              <a:t>SharePoint de Proyecto</a:t>
            </a:r>
          </a:p>
        </p:txBody>
      </p:sp>
      <p:cxnSp>
        <p:nvCxnSpPr>
          <p:cNvPr id="32" name="Elbow Connector 20"/>
          <p:cNvCxnSpPr>
            <a:stCxn id="22" idx="3"/>
            <a:endCxn id="63" idx="1"/>
          </p:cNvCxnSpPr>
          <p:nvPr/>
        </p:nvCxnSpPr>
        <p:spPr>
          <a:xfrm flipV="1">
            <a:off x="3027933" y="2390775"/>
            <a:ext cx="698500" cy="66357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18"/>
          <p:cNvCxnSpPr>
            <a:stCxn id="22" idx="3"/>
            <a:endCxn id="21" idx="2"/>
          </p:cNvCxnSpPr>
          <p:nvPr/>
        </p:nvCxnSpPr>
        <p:spPr>
          <a:xfrm>
            <a:off x="3027933" y="3054350"/>
            <a:ext cx="2022475" cy="3471863"/>
          </a:xfrm>
          <a:prstGeom prst="bentConnector3">
            <a:avLst>
              <a:gd name="adj1" fmla="val 85742"/>
            </a:avLst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18"/>
          <p:cNvCxnSpPr>
            <a:stCxn id="63" idx="2"/>
            <a:endCxn id="60" idx="0"/>
          </p:cNvCxnSpPr>
          <p:nvPr/>
        </p:nvCxnSpPr>
        <p:spPr>
          <a:xfrm rot="16200000" flipH="1">
            <a:off x="3367658" y="3459163"/>
            <a:ext cx="2239963" cy="515937"/>
          </a:xfrm>
          <a:prstGeom prst="bentConnector3">
            <a:avLst>
              <a:gd name="adj1" fmla="val 5344"/>
            </a:avLst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18"/>
          <p:cNvCxnSpPr>
            <a:stCxn id="28" idx="2"/>
            <a:endCxn id="60" idx="3"/>
          </p:cNvCxnSpPr>
          <p:nvPr/>
        </p:nvCxnSpPr>
        <p:spPr>
          <a:xfrm rot="5400000">
            <a:off x="4180458" y="3568700"/>
            <a:ext cx="2439988" cy="490538"/>
          </a:xfrm>
          <a:prstGeom prst="bentConnector2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18"/>
          <p:cNvCxnSpPr>
            <a:stCxn id="30" idx="1"/>
            <a:endCxn id="60" idx="3"/>
          </p:cNvCxnSpPr>
          <p:nvPr/>
        </p:nvCxnSpPr>
        <p:spPr>
          <a:xfrm rot="10800000" flipV="1">
            <a:off x="5155183" y="4424363"/>
            <a:ext cx="474663" cy="609600"/>
          </a:xfrm>
          <a:prstGeom prst="bentConnector3">
            <a:avLst>
              <a:gd name="adj1" fmla="val -2123"/>
            </a:avLst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18"/>
          <p:cNvCxnSpPr>
            <a:stCxn id="23" idx="1"/>
            <a:endCxn id="21" idx="4"/>
          </p:cNvCxnSpPr>
          <p:nvPr/>
        </p:nvCxnSpPr>
        <p:spPr>
          <a:xfrm rot="10800000" flipV="1">
            <a:off x="5999733" y="2405063"/>
            <a:ext cx="1566863" cy="4121150"/>
          </a:xfrm>
          <a:prstGeom prst="bentConnector3">
            <a:avLst>
              <a:gd name="adj1" fmla="val 36637"/>
            </a:avLst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18"/>
          <p:cNvCxnSpPr>
            <a:stCxn id="24" idx="3"/>
            <a:endCxn id="31" idx="4"/>
          </p:cNvCxnSpPr>
          <p:nvPr/>
        </p:nvCxnSpPr>
        <p:spPr>
          <a:xfrm flipH="1">
            <a:off x="8369871" y="4278313"/>
            <a:ext cx="349250" cy="2205037"/>
          </a:xfrm>
          <a:prstGeom prst="bentConnector3">
            <a:avLst>
              <a:gd name="adj1" fmla="val -65497"/>
            </a:avLst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18"/>
          <p:cNvCxnSpPr>
            <a:stCxn id="21" idx="1"/>
            <a:endCxn id="65" idx="3"/>
          </p:cNvCxnSpPr>
          <p:nvPr/>
        </p:nvCxnSpPr>
        <p:spPr>
          <a:xfrm rot="16200000" flipV="1">
            <a:off x="3514502" y="4182269"/>
            <a:ext cx="1524000" cy="2497138"/>
          </a:xfrm>
          <a:prstGeom prst="bentConnector2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20"/>
          <p:cNvCxnSpPr>
            <a:stCxn id="28" idx="2"/>
            <a:endCxn id="30" idx="0"/>
          </p:cNvCxnSpPr>
          <p:nvPr/>
        </p:nvCxnSpPr>
        <p:spPr>
          <a:xfrm rot="16200000" flipH="1">
            <a:off x="5078189" y="3161507"/>
            <a:ext cx="1622425" cy="48736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20"/>
          <p:cNvCxnSpPr>
            <a:stCxn id="63" idx="3"/>
            <a:endCxn id="28" idx="1"/>
          </p:cNvCxnSpPr>
          <p:nvPr/>
        </p:nvCxnSpPr>
        <p:spPr>
          <a:xfrm flipV="1">
            <a:off x="4732908" y="2387600"/>
            <a:ext cx="409575" cy="317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20"/>
          <p:cNvCxnSpPr>
            <a:stCxn id="28" idx="3"/>
            <a:endCxn id="23" idx="0"/>
          </p:cNvCxnSpPr>
          <p:nvPr/>
        </p:nvCxnSpPr>
        <p:spPr>
          <a:xfrm flipV="1">
            <a:off x="6148958" y="2198688"/>
            <a:ext cx="1957388" cy="188912"/>
          </a:xfrm>
          <a:prstGeom prst="bentConnector4">
            <a:avLst>
              <a:gd name="adj1" fmla="val 36194"/>
              <a:gd name="adj2" fmla="val 230942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39"/>
          <p:cNvSpPr txBox="1"/>
          <p:nvPr/>
        </p:nvSpPr>
        <p:spPr>
          <a:xfrm>
            <a:off x="5106040" y="1196975"/>
            <a:ext cx="206043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1200" b="1" dirty="0">
                <a:solidFill>
                  <a:srgbClr val="0070C0"/>
                </a:solidFill>
                <a:latin typeface="+mj-lt"/>
              </a:rPr>
              <a:t>Líderes de Proyecto/</a:t>
            </a:r>
          </a:p>
          <a:p>
            <a:pPr algn="ctr">
              <a:defRPr/>
            </a:pPr>
            <a:r>
              <a:rPr lang="es-AR" sz="1200" b="1" dirty="0">
                <a:solidFill>
                  <a:srgbClr val="0070C0"/>
                </a:solidFill>
                <a:latin typeface="+mj-lt"/>
              </a:rPr>
              <a:t>Directores de Desarrollo/</a:t>
            </a:r>
          </a:p>
          <a:p>
            <a:pPr algn="ctr">
              <a:defRPr/>
            </a:pPr>
            <a:r>
              <a:rPr lang="es-ES_tradnl" sz="1200" b="1" dirty="0">
                <a:solidFill>
                  <a:srgbClr val="0070C0"/>
                </a:solidFill>
                <a:latin typeface="+mj-lt"/>
              </a:rPr>
              <a:t>Director es de Infraestructura</a:t>
            </a:r>
            <a:endParaRPr lang="es-AR" sz="1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459937" y="1298575"/>
            <a:ext cx="102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1200" b="1" dirty="0">
                <a:solidFill>
                  <a:srgbClr val="0070C0"/>
                </a:solidFill>
                <a:latin typeface="+mj-lt"/>
              </a:rPr>
              <a:t>Coordinador </a:t>
            </a:r>
          </a:p>
          <a:p>
            <a:pPr algn="ctr">
              <a:defRPr/>
            </a:pPr>
            <a:r>
              <a:rPr lang="es-AR" sz="1200" b="1" dirty="0">
                <a:solidFill>
                  <a:srgbClr val="0070C0"/>
                </a:solidFill>
                <a:latin typeface="+mj-lt"/>
              </a:rPr>
              <a:t>General TIC</a:t>
            </a:r>
          </a:p>
        </p:txBody>
      </p:sp>
      <p:sp>
        <p:nvSpPr>
          <p:cNvPr id="46" name="Flowchart: Process 10"/>
          <p:cNvSpPr/>
          <p:nvPr/>
        </p:nvSpPr>
        <p:spPr>
          <a:xfrm>
            <a:off x="511746" y="2008188"/>
            <a:ext cx="1006475" cy="41275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900" b="1" dirty="0">
                <a:solidFill>
                  <a:schemeClr val="bg1"/>
                </a:solidFill>
              </a:rPr>
              <a:t>1. Informa solicitud</a:t>
            </a:r>
            <a:endParaRPr lang="es-AR" sz="900" b="1" dirty="0">
              <a:solidFill>
                <a:schemeClr val="bg1"/>
              </a:solidFill>
            </a:endParaRPr>
          </a:p>
        </p:txBody>
      </p:sp>
      <p:cxnSp>
        <p:nvCxnSpPr>
          <p:cNvPr id="47" name="Elbow Connector 19"/>
          <p:cNvCxnSpPr>
            <a:stCxn id="46" idx="3"/>
            <a:endCxn id="20" idx="1"/>
          </p:cNvCxnSpPr>
          <p:nvPr/>
        </p:nvCxnSpPr>
        <p:spPr>
          <a:xfrm>
            <a:off x="1518221" y="2214563"/>
            <a:ext cx="503237" cy="42862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19"/>
          <p:cNvCxnSpPr>
            <a:stCxn id="20" idx="3"/>
            <a:endCxn id="21" idx="2"/>
          </p:cNvCxnSpPr>
          <p:nvPr/>
        </p:nvCxnSpPr>
        <p:spPr>
          <a:xfrm>
            <a:off x="3027933" y="2257425"/>
            <a:ext cx="2022475" cy="4268788"/>
          </a:xfrm>
          <a:prstGeom prst="bentConnector3">
            <a:avLst>
              <a:gd name="adj1" fmla="val 84844"/>
            </a:avLst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20"/>
          <p:cNvCxnSpPr>
            <a:stCxn id="20" idx="2"/>
            <a:endCxn id="22" idx="0"/>
          </p:cNvCxnSpPr>
          <p:nvPr/>
        </p:nvCxnSpPr>
        <p:spPr>
          <a:xfrm rot="5400000">
            <a:off x="2400871" y="2722563"/>
            <a:ext cx="247650" cy="127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100 Rectángulo"/>
          <p:cNvSpPr>
            <a:spLocks noChangeArrowheads="1"/>
          </p:cNvSpPr>
          <p:nvPr/>
        </p:nvSpPr>
        <p:spPr bwMode="auto">
          <a:xfrm>
            <a:off x="2967608" y="3994150"/>
            <a:ext cx="963613" cy="6270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s-AR"/>
          </a:p>
        </p:txBody>
      </p:sp>
      <p:sp>
        <p:nvSpPr>
          <p:cNvPr id="51" name="Flowchart: Process 10"/>
          <p:cNvSpPr/>
          <p:nvPr/>
        </p:nvSpPr>
        <p:spPr>
          <a:xfrm>
            <a:off x="2021458" y="3357563"/>
            <a:ext cx="1006475" cy="41275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900" b="1" dirty="0">
                <a:solidFill>
                  <a:schemeClr val="bg1"/>
                </a:solidFill>
              </a:rPr>
              <a:t>6.Generación de línea base</a:t>
            </a:r>
            <a:endParaRPr lang="es-AR" sz="900" b="1" dirty="0">
              <a:solidFill>
                <a:schemeClr val="bg1"/>
              </a:solidFill>
            </a:endParaRPr>
          </a:p>
        </p:txBody>
      </p:sp>
      <p:cxnSp>
        <p:nvCxnSpPr>
          <p:cNvPr id="52" name="Elbow Connector 20"/>
          <p:cNvCxnSpPr>
            <a:stCxn id="28" idx="2"/>
            <a:endCxn id="51" idx="3"/>
          </p:cNvCxnSpPr>
          <p:nvPr/>
        </p:nvCxnSpPr>
        <p:spPr>
          <a:xfrm rot="5400000">
            <a:off x="3851845" y="1770063"/>
            <a:ext cx="969963" cy="2617788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28"/>
          <p:cNvCxnSpPr>
            <a:stCxn id="51" idx="2"/>
            <a:endCxn id="60" idx="1"/>
          </p:cNvCxnSpPr>
          <p:nvPr/>
        </p:nvCxnSpPr>
        <p:spPr>
          <a:xfrm rot="16200000" flipH="1">
            <a:off x="2799334" y="3495675"/>
            <a:ext cx="1263650" cy="1812925"/>
          </a:xfrm>
          <a:prstGeom prst="bentConnector2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ular Callout 2"/>
          <p:cNvSpPr/>
          <p:nvPr/>
        </p:nvSpPr>
        <p:spPr bwMode="auto">
          <a:xfrm>
            <a:off x="35496" y="2730500"/>
            <a:ext cx="990600" cy="1200150"/>
          </a:xfrm>
          <a:prstGeom prst="wedgeRectCallout">
            <a:avLst>
              <a:gd name="adj1" fmla="val -3387"/>
              <a:gd name="adj2" fmla="val -73344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Se le pide a la Dirección General que inicie la actividad de realizar la solicitud de requerimiento</a:t>
            </a:r>
            <a:endParaRPr lang="es-AR" sz="9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5" name="Rectangular Callout 52"/>
          <p:cNvSpPr/>
          <p:nvPr/>
        </p:nvSpPr>
        <p:spPr bwMode="auto">
          <a:xfrm>
            <a:off x="961008" y="3200400"/>
            <a:ext cx="989013" cy="1477328"/>
          </a:xfrm>
          <a:prstGeom prst="wedgeRectCallout">
            <a:avLst>
              <a:gd name="adj1" fmla="val 55914"/>
              <a:gd name="adj2" fmla="val -58906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Definir recursos del proyecto, para luego asignarlos a las tareas.</a:t>
            </a:r>
          </a:p>
          <a:p>
            <a:pPr>
              <a:defRPr/>
            </a:pPr>
            <a:r>
              <a:rPr lang="es-AR" sz="900" b="1" dirty="0">
                <a:solidFill>
                  <a:schemeClr val="tx2"/>
                </a:solidFill>
                <a:latin typeface="+mn-lt"/>
              </a:rPr>
              <a:t>Al inicio del </a:t>
            </a: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proyecto</a:t>
            </a:r>
            <a:r>
              <a:rPr lang="es-AR" sz="900" b="1" dirty="0">
                <a:solidFill>
                  <a:schemeClr val="tx2"/>
                </a:solidFill>
              </a:rPr>
              <a:t>.</a:t>
            </a: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 Luego se </a:t>
            </a:r>
            <a:r>
              <a:rPr lang="es-AR" sz="900" b="1" dirty="0">
                <a:solidFill>
                  <a:schemeClr val="tx2"/>
                </a:solidFill>
                <a:latin typeface="+mn-lt"/>
              </a:rPr>
              <a:t>podrán incorporar </a:t>
            </a: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otros </a:t>
            </a:r>
            <a:r>
              <a:rPr lang="es-AR" sz="900" b="1" dirty="0">
                <a:solidFill>
                  <a:schemeClr val="tx2"/>
                </a:solidFill>
                <a:latin typeface="+mn-lt"/>
              </a:rPr>
              <a:t>recursos.</a:t>
            </a:r>
          </a:p>
        </p:txBody>
      </p:sp>
      <p:sp>
        <p:nvSpPr>
          <p:cNvPr id="56" name="Rectangular Callout 54"/>
          <p:cNvSpPr/>
          <p:nvPr/>
        </p:nvSpPr>
        <p:spPr bwMode="auto">
          <a:xfrm>
            <a:off x="5863208" y="2708275"/>
            <a:ext cx="1354138" cy="923330"/>
          </a:xfrm>
          <a:prstGeom prst="wedgeRectCallout">
            <a:avLst>
              <a:gd name="adj1" fmla="val -47120"/>
              <a:gd name="adj2" fmla="val -63051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Asignar recursos a las tareas. Desagregar y ajustar </a:t>
            </a:r>
            <a:r>
              <a:rPr lang="es-AR" sz="9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duraciones </a:t>
            </a: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según sea necesario. </a:t>
            </a:r>
            <a:endParaRPr lang="es-AR" sz="9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Al </a:t>
            </a:r>
            <a:r>
              <a:rPr lang="es-AR" sz="900" b="1" dirty="0">
                <a:solidFill>
                  <a:schemeClr val="tx2"/>
                </a:solidFill>
                <a:latin typeface="+mn-lt"/>
              </a:rPr>
              <a:t>inicio del proyecto </a:t>
            </a: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y con re planificación</a:t>
            </a:r>
            <a:endParaRPr lang="es-AR" sz="9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7" name="Rectangular Callout 55"/>
          <p:cNvSpPr/>
          <p:nvPr/>
        </p:nvSpPr>
        <p:spPr bwMode="auto">
          <a:xfrm>
            <a:off x="3015233" y="3960813"/>
            <a:ext cx="1214438" cy="1061829"/>
          </a:xfrm>
          <a:prstGeom prst="wedgeRectCallout">
            <a:avLst>
              <a:gd name="adj1" fmla="val -45011"/>
              <a:gd name="adj2" fmla="val -69330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Evaluar la planificación y los compromisos que se asumen, y se genera una línea base. </a:t>
            </a:r>
            <a:endParaRPr lang="es-AR" sz="9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Al </a:t>
            </a:r>
            <a:r>
              <a:rPr lang="es-AR" sz="900" b="1" dirty="0">
                <a:solidFill>
                  <a:schemeClr val="tx2"/>
                </a:solidFill>
                <a:latin typeface="+mn-lt"/>
              </a:rPr>
              <a:t>inicio del proyecto </a:t>
            </a: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y con re planificación</a:t>
            </a:r>
            <a:endParaRPr lang="es-AR" sz="9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8" name="Rectangular Callout 56"/>
          <p:cNvSpPr/>
          <p:nvPr/>
        </p:nvSpPr>
        <p:spPr bwMode="auto">
          <a:xfrm>
            <a:off x="7541196" y="2780928"/>
            <a:ext cx="1355725" cy="784830"/>
          </a:xfrm>
          <a:prstGeom prst="wedgeRectCallout">
            <a:avLst>
              <a:gd name="adj1" fmla="val -31004"/>
              <a:gd name="adj2" fmla="val -70142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Actualizar: a) inicio una tarea, b) fin de tarea, c) el porcentaje de avance del día. </a:t>
            </a:r>
            <a:endParaRPr lang="es-AR" sz="9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Actividad </a:t>
            </a:r>
            <a:r>
              <a:rPr lang="es-AR" sz="900" b="1" dirty="0">
                <a:solidFill>
                  <a:schemeClr val="tx2"/>
                </a:solidFill>
                <a:latin typeface="+mn-lt"/>
              </a:rPr>
              <a:t>diaria</a:t>
            </a:r>
          </a:p>
        </p:txBody>
      </p:sp>
      <p:sp>
        <p:nvSpPr>
          <p:cNvPr id="59" name="Rectangular Callout 58"/>
          <p:cNvSpPr/>
          <p:nvPr/>
        </p:nvSpPr>
        <p:spPr bwMode="auto">
          <a:xfrm>
            <a:off x="6290246" y="4867275"/>
            <a:ext cx="1920875" cy="1061829"/>
          </a:xfrm>
          <a:prstGeom prst="wedgeRectCallout">
            <a:avLst>
              <a:gd name="adj1" fmla="val -46276"/>
              <a:gd name="adj2" fmla="val -70142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Evaluación </a:t>
            </a:r>
            <a:r>
              <a:rPr lang="es-AR" sz="9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y aprobación del </a:t>
            </a: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avance de las tareas y el cumplimiento de las fechas pautadas, y de ser necesario se realizan adaptaciones en la planificación (con </a:t>
            </a:r>
            <a:r>
              <a:rPr lang="es-AR" sz="9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autorización </a:t>
            </a: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ajuste de línea de base</a:t>
            </a:r>
            <a:r>
              <a:rPr lang="es-AR" sz="9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).</a:t>
            </a:r>
          </a:p>
          <a:p>
            <a:pPr>
              <a:defRPr/>
            </a:pPr>
            <a:r>
              <a:rPr lang="es-ES_tradnl" sz="900" b="1" dirty="0" smtClean="0">
                <a:solidFill>
                  <a:schemeClr val="tx2"/>
                </a:solidFill>
              </a:rPr>
              <a:t>Mínimo semanal.</a:t>
            </a:r>
            <a:endParaRPr lang="es-AR" sz="900" b="1" dirty="0">
              <a:solidFill>
                <a:schemeClr val="tx2"/>
              </a:solidFill>
            </a:endParaRPr>
          </a:p>
        </p:txBody>
      </p:sp>
      <p:sp>
        <p:nvSpPr>
          <p:cNvPr id="60" name="Flowchart: Magnetic Disk 11"/>
          <p:cNvSpPr/>
          <p:nvPr/>
        </p:nvSpPr>
        <p:spPr>
          <a:xfrm>
            <a:off x="4337621" y="4837113"/>
            <a:ext cx="817562" cy="395287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700" b="1" dirty="0">
                <a:solidFill>
                  <a:srgbClr val="C00000"/>
                </a:solidFill>
              </a:rPr>
              <a:t>MS Project Profesional</a:t>
            </a:r>
          </a:p>
        </p:txBody>
      </p:sp>
      <p:sp>
        <p:nvSpPr>
          <p:cNvPr id="61" name="Rectangular Callout 60"/>
          <p:cNvSpPr/>
          <p:nvPr/>
        </p:nvSpPr>
        <p:spPr bwMode="auto">
          <a:xfrm>
            <a:off x="2967608" y="5368925"/>
            <a:ext cx="1920875" cy="646113"/>
          </a:xfrm>
          <a:prstGeom prst="wedgeRectCallout">
            <a:avLst>
              <a:gd name="adj1" fmla="val -68286"/>
              <a:gd name="adj2" fmla="val -119525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Evaluación del estado de avance. Propuestas de mejoras correctivas en forma proactiva o reactiva. </a:t>
            </a:r>
            <a:r>
              <a:rPr lang="es-AR" sz="900" b="1" dirty="0">
                <a:solidFill>
                  <a:schemeClr val="tx2"/>
                </a:solidFill>
                <a:latin typeface="+mn-lt"/>
              </a:rPr>
              <a:t>Actividad quincenal.</a:t>
            </a:r>
          </a:p>
        </p:txBody>
      </p:sp>
      <p:sp>
        <p:nvSpPr>
          <p:cNvPr id="62" name="Rectangular Callout 53"/>
          <p:cNvSpPr/>
          <p:nvPr/>
        </p:nvSpPr>
        <p:spPr bwMode="auto">
          <a:xfrm>
            <a:off x="3931221" y="2852936"/>
            <a:ext cx="1841500" cy="923330"/>
          </a:xfrm>
          <a:prstGeom prst="wedgeRectCallout">
            <a:avLst>
              <a:gd name="adj1" fmla="val -42846"/>
              <a:gd name="adj2" fmla="val -78672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Realizar el WBS detallado (entregables y tareas para cumplirlos), también incorpora un estimativo de tiempo de las tareas y dependencias entre las mismas. </a:t>
            </a:r>
            <a:r>
              <a:rPr lang="es-AR" sz="900" b="1" dirty="0">
                <a:solidFill>
                  <a:schemeClr val="tx2"/>
                </a:solidFill>
                <a:latin typeface="+mn-lt"/>
              </a:rPr>
              <a:t>Al inicio del proyecto</a:t>
            </a:r>
          </a:p>
        </p:txBody>
      </p:sp>
      <p:sp>
        <p:nvSpPr>
          <p:cNvPr id="63" name="Flowchart: Process 13"/>
          <p:cNvSpPr/>
          <p:nvPr/>
        </p:nvSpPr>
        <p:spPr>
          <a:xfrm>
            <a:off x="3726433" y="2182813"/>
            <a:ext cx="1006475" cy="414337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900" b="1" dirty="0">
                <a:solidFill>
                  <a:schemeClr val="bg1"/>
                </a:solidFill>
              </a:rPr>
              <a:t>4.Planificación del Proyecto</a:t>
            </a:r>
          </a:p>
        </p:txBody>
      </p:sp>
      <p:sp>
        <p:nvSpPr>
          <p:cNvPr id="64" name="Rectangular Callout 48"/>
          <p:cNvSpPr/>
          <p:nvPr/>
        </p:nvSpPr>
        <p:spPr bwMode="auto">
          <a:xfrm>
            <a:off x="3259708" y="1316038"/>
            <a:ext cx="989013" cy="1200150"/>
          </a:xfrm>
          <a:prstGeom prst="wedgeRectCallout">
            <a:avLst>
              <a:gd name="adj1" fmla="val -109890"/>
              <a:gd name="adj2" fmla="val -5654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Se realiza el WBS global (entregables y actividades globales), con fechas </a:t>
            </a:r>
            <a:r>
              <a:rPr lang="es-ES_tradnl" sz="9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límites.  </a:t>
            </a:r>
            <a:r>
              <a:rPr lang="es-ES_tradnl" sz="900" b="1" dirty="0" smtClean="0">
                <a:solidFill>
                  <a:schemeClr val="tx2"/>
                </a:solidFill>
                <a:latin typeface="+mn-lt"/>
              </a:rPr>
              <a:t>A</a:t>
            </a: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l </a:t>
            </a:r>
            <a:r>
              <a:rPr lang="es-AR" sz="900" b="1" dirty="0">
                <a:solidFill>
                  <a:schemeClr val="tx2"/>
                </a:solidFill>
                <a:latin typeface="+mn-lt"/>
              </a:rPr>
              <a:t>inicio del proyecto.</a:t>
            </a:r>
          </a:p>
        </p:txBody>
      </p:sp>
      <p:sp>
        <p:nvSpPr>
          <p:cNvPr id="65" name="Flowchart: Process 118"/>
          <p:cNvSpPr/>
          <p:nvPr/>
        </p:nvSpPr>
        <p:spPr>
          <a:xfrm>
            <a:off x="2021458" y="4462463"/>
            <a:ext cx="1006475" cy="41275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900" b="1" dirty="0">
                <a:solidFill>
                  <a:schemeClr val="bg1"/>
                </a:solidFill>
              </a:rPr>
              <a:t>9. Revisión de Avance</a:t>
            </a:r>
          </a:p>
        </p:txBody>
      </p:sp>
      <p:sp>
        <p:nvSpPr>
          <p:cNvPr id="67" name="66 Flecha izquierda">
            <a:hlinkClick r:id="rId3" action="ppaction://hlinksldjump"/>
          </p:cNvPr>
          <p:cNvSpPr/>
          <p:nvPr/>
        </p:nvSpPr>
        <p:spPr>
          <a:xfrm>
            <a:off x="251520" y="6381328"/>
            <a:ext cx="216024" cy="288032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Flowchart: Process 118"/>
          <p:cNvSpPr/>
          <p:nvPr/>
        </p:nvSpPr>
        <p:spPr>
          <a:xfrm>
            <a:off x="469181" y="4816450"/>
            <a:ext cx="1006475" cy="41275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900" b="1" dirty="0">
                <a:solidFill>
                  <a:schemeClr val="bg1"/>
                </a:solidFill>
              </a:rPr>
              <a:t>9. Revisión de Avance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246063"/>
            <a:ext cx="9144000" cy="431800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2F4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246063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Gill Sans MT" pitchFamily="34" charset="0"/>
              </a:rPr>
              <a:t>. PROCESO DE PLANEAMIENTO Y CONTROL DE GESTIÓN</a:t>
            </a:r>
            <a:endParaRPr lang="es-ES_tradnl" sz="2000" dirty="0">
              <a:solidFill>
                <a:srgbClr val="006699"/>
              </a:solidFill>
              <a:latin typeface="Gill Sans MT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692696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6 Rectángulo"/>
          <p:cNvSpPr>
            <a:spLocks noChangeArrowheads="1"/>
          </p:cNvSpPr>
          <p:nvPr/>
        </p:nvSpPr>
        <p:spPr bwMode="auto">
          <a:xfrm>
            <a:off x="0" y="754832"/>
            <a:ext cx="8964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chemeClr val="tx2"/>
                </a:solidFill>
                <a:latin typeface="Verdana" pitchFamily="34" charset="0"/>
              </a:rPr>
              <a:t>Proyectos de </a:t>
            </a: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</a:rPr>
              <a:t>Infraestructura </a:t>
            </a:r>
            <a:r>
              <a:rPr lang="es-ES" sz="1400" dirty="0" smtClean="0">
                <a:solidFill>
                  <a:schemeClr val="bg1"/>
                </a:solidFill>
                <a:latin typeface="Verdana" pitchFamily="34" charset="0"/>
              </a:rPr>
              <a:t>- </a:t>
            </a:r>
            <a:r>
              <a:rPr lang="es-ES" sz="1400" dirty="0">
                <a:solidFill>
                  <a:schemeClr val="bg1"/>
                </a:solidFill>
                <a:latin typeface="Verdana" pitchFamily="34" charset="0"/>
              </a:rPr>
              <a:t>Procesos </a:t>
            </a:r>
            <a:r>
              <a:rPr lang="es-ES" sz="1400" dirty="0" smtClean="0">
                <a:solidFill>
                  <a:schemeClr val="bg1"/>
                </a:solidFill>
                <a:latin typeface="Verdana" pitchFamily="34" charset="0"/>
              </a:rPr>
              <a:t>de Planeamiento y Control de Gestión</a:t>
            </a:r>
            <a:endParaRPr lang="es-E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158 Rectángulo"/>
          <p:cNvSpPr>
            <a:spLocks noChangeArrowheads="1"/>
          </p:cNvSpPr>
          <p:nvPr/>
        </p:nvSpPr>
        <p:spPr bwMode="auto">
          <a:xfrm>
            <a:off x="5055171" y="1198017"/>
            <a:ext cx="2162175" cy="496728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10" name="157 Rectángulo"/>
          <p:cNvSpPr>
            <a:spLocks noChangeArrowheads="1"/>
          </p:cNvSpPr>
          <p:nvPr/>
        </p:nvSpPr>
        <p:spPr bwMode="auto">
          <a:xfrm>
            <a:off x="1745233" y="1198017"/>
            <a:ext cx="1514475" cy="496728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11" name="156 Rectángulo"/>
          <p:cNvSpPr/>
          <p:nvPr/>
        </p:nvSpPr>
        <p:spPr bwMode="auto">
          <a:xfrm>
            <a:off x="7217346" y="1198017"/>
            <a:ext cx="1862137" cy="496728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12" name="155 Rectángulo"/>
          <p:cNvSpPr/>
          <p:nvPr/>
        </p:nvSpPr>
        <p:spPr bwMode="auto">
          <a:xfrm>
            <a:off x="3259708" y="1198017"/>
            <a:ext cx="1797050" cy="496728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13" name="154 Rectángulo"/>
          <p:cNvSpPr/>
          <p:nvPr/>
        </p:nvSpPr>
        <p:spPr bwMode="auto">
          <a:xfrm>
            <a:off x="197421" y="1198017"/>
            <a:ext cx="1547812" cy="496728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15" name="TextBox 109"/>
          <p:cNvSpPr txBox="1"/>
          <p:nvPr/>
        </p:nvSpPr>
        <p:spPr>
          <a:xfrm>
            <a:off x="2132817" y="1301750"/>
            <a:ext cx="7393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1200" b="1" dirty="0" smtClean="0">
                <a:solidFill>
                  <a:srgbClr val="0070C0"/>
                </a:solidFill>
                <a:latin typeface="+mj-lt"/>
              </a:rPr>
              <a:t>Director </a:t>
            </a:r>
            <a:endParaRPr lang="es-AR" sz="1200" b="1" dirty="0">
              <a:solidFill>
                <a:srgbClr val="0070C0"/>
              </a:solidFill>
              <a:latin typeface="+mj-lt"/>
            </a:endParaRPr>
          </a:p>
          <a:p>
            <a:pPr algn="ctr">
              <a:defRPr/>
            </a:pPr>
            <a:r>
              <a:rPr lang="es-AR" sz="1200" b="1" dirty="0">
                <a:solidFill>
                  <a:srgbClr val="0070C0"/>
                </a:solidFill>
                <a:latin typeface="+mj-lt"/>
              </a:rPr>
              <a:t>General</a:t>
            </a:r>
          </a:p>
        </p:txBody>
      </p:sp>
      <p:sp>
        <p:nvSpPr>
          <p:cNvPr id="18" name="TextBox 110"/>
          <p:cNvSpPr txBox="1"/>
          <p:nvPr/>
        </p:nvSpPr>
        <p:spPr>
          <a:xfrm>
            <a:off x="3293045" y="1218169"/>
            <a:ext cx="1845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1200" b="1" dirty="0" smtClean="0">
                <a:solidFill>
                  <a:srgbClr val="0070C0"/>
                </a:solidFill>
                <a:latin typeface="+mj-lt"/>
              </a:rPr>
              <a:t>Director principal  </a:t>
            </a:r>
            <a:endParaRPr lang="es-AR" sz="1200" b="1" dirty="0">
              <a:solidFill>
                <a:srgbClr val="0070C0"/>
              </a:solidFill>
              <a:latin typeface="+mj-lt"/>
            </a:endParaRPr>
          </a:p>
          <a:p>
            <a:pPr algn="ctr">
              <a:defRPr/>
            </a:pPr>
            <a:endParaRPr lang="es-AR" sz="1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TextBox 111"/>
          <p:cNvSpPr txBox="1"/>
          <p:nvPr/>
        </p:nvSpPr>
        <p:spPr>
          <a:xfrm>
            <a:off x="7735801" y="1268413"/>
            <a:ext cx="8252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1200" b="1" dirty="0">
                <a:solidFill>
                  <a:srgbClr val="0070C0"/>
                </a:solidFill>
                <a:latin typeface="+mj-lt"/>
              </a:rPr>
              <a:t>Equipo de</a:t>
            </a:r>
          </a:p>
          <a:p>
            <a:pPr algn="ctr">
              <a:defRPr/>
            </a:pPr>
            <a:r>
              <a:rPr lang="es-AR" sz="1200" b="1" dirty="0">
                <a:solidFill>
                  <a:srgbClr val="0070C0"/>
                </a:solidFill>
                <a:latin typeface="+mj-lt"/>
              </a:rPr>
              <a:t> Proyecto</a:t>
            </a:r>
          </a:p>
        </p:txBody>
      </p:sp>
      <p:sp>
        <p:nvSpPr>
          <p:cNvPr id="20" name="Flowchart: Process 112"/>
          <p:cNvSpPr/>
          <p:nvPr/>
        </p:nvSpPr>
        <p:spPr>
          <a:xfrm>
            <a:off x="2021458" y="1916113"/>
            <a:ext cx="1006475" cy="682625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900" b="1" dirty="0" smtClean="0">
                <a:solidFill>
                  <a:schemeClr val="bg1"/>
                </a:solidFill>
              </a:rPr>
              <a:t>1. </a:t>
            </a:r>
            <a:r>
              <a:rPr lang="es-AR" sz="900" b="1" dirty="0">
                <a:solidFill>
                  <a:schemeClr val="bg1"/>
                </a:solidFill>
              </a:rPr>
              <a:t>Creación Proyecto y planificación de alto nivel</a:t>
            </a:r>
          </a:p>
        </p:txBody>
      </p:sp>
      <p:sp>
        <p:nvSpPr>
          <p:cNvPr id="21" name="Flowchart: Magnetic Disk 113"/>
          <p:cNvSpPr/>
          <p:nvPr/>
        </p:nvSpPr>
        <p:spPr>
          <a:xfrm>
            <a:off x="5050408" y="6192838"/>
            <a:ext cx="949325" cy="665162"/>
          </a:xfrm>
          <a:prstGeom prst="flowChartMagneticDisk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200" b="1" dirty="0">
                <a:solidFill>
                  <a:srgbClr val="C00000"/>
                </a:solidFill>
              </a:rPr>
              <a:t>Project Server</a:t>
            </a:r>
          </a:p>
        </p:txBody>
      </p:sp>
      <p:sp>
        <p:nvSpPr>
          <p:cNvPr id="22" name="Flowchart: Process 114"/>
          <p:cNvSpPr/>
          <p:nvPr/>
        </p:nvSpPr>
        <p:spPr>
          <a:xfrm>
            <a:off x="2021458" y="2846388"/>
            <a:ext cx="1006475" cy="414337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900" b="1" dirty="0">
                <a:solidFill>
                  <a:schemeClr val="bg1"/>
                </a:solidFill>
              </a:rPr>
              <a:t>3. Creación del Equipo</a:t>
            </a:r>
          </a:p>
        </p:txBody>
      </p:sp>
      <p:sp>
        <p:nvSpPr>
          <p:cNvPr id="23" name="Flowchart: Process 116"/>
          <p:cNvSpPr/>
          <p:nvPr/>
        </p:nvSpPr>
        <p:spPr>
          <a:xfrm>
            <a:off x="7566596" y="2198688"/>
            <a:ext cx="1079500" cy="414337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900" b="1" dirty="0">
                <a:solidFill>
                  <a:schemeClr val="bg1"/>
                </a:solidFill>
              </a:rPr>
              <a:t>7.Actualización de  avance de tareas</a:t>
            </a:r>
          </a:p>
        </p:txBody>
      </p:sp>
      <p:sp>
        <p:nvSpPr>
          <p:cNvPr id="24" name="Flowchart: Process 117"/>
          <p:cNvSpPr/>
          <p:nvPr/>
        </p:nvSpPr>
        <p:spPr>
          <a:xfrm>
            <a:off x="7469758" y="4071938"/>
            <a:ext cx="1249363" cy="41275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900" b="1" dirty="0">
                <a:solidFill>
                  <a:schemeClr val="bg1"/>
                </a:solidFill>
              </a:rPr>
              <a:t>Documentación del Proyecto</a:t>
            </a:r>
          </a:p>
        </p:txBody>
      </p:sp>
      <p:cxnSp>
        <p:nvCxnSpPr>
          <p:cNvPr id="26" name="Elbow Connector 120"/>
          <p:cNvCxnSpPr>
            <a:stCxn id="60" idx="2"/>
            <a:endCxn id="21" idx="2"/>
          </p:cNvCxnSpPr>
          <p:nvPr/>
        </p:nvCxnSpPr>
        <p:spPr>
          <a:xfrm rot="16200000" flipH="1">
            <a:off x="4251101" y="5726907"/>
            <a:ext cx="1293813" cy="304800"/>
          </a:xfrm>
          <a:prstGeom prst="bentConnector2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Process 13"/>
          <p:cNvSpPr/>
          <p:nvPr/>
        </p:nvSpPr>
        <p:spPr>
          <a:xfrm>
            <a:off x="5142483" y="2179638"/>
            <a:ext cx="1006475" cy="414337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900" b="1" dirty="0">
                <a:solidFill>
                  <a:schemeClr val="bg1"/>
                </a:solidFill>
              </a:rPr>
              <a:t>5.Asignación de Tareas</a:t>
            </a:r>
          </a:p>
        </p:txBody>
      </p:sp>
      <p:sp>
        <p:nvSpPr>
          <p:cNvPr id="30" name="Flowchart: Process 13"/>
          <p:cNvSpPr/>
          <p:nvPr/>
        </p:nvSpPr>
        <p:spPr>
          <a:xfrm>
            <a:off x="5629846" y="4216400"/>
            <a:ext cx="1006475" cy="414338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800" b="1" dirty="0">
                <a:solidFill>
                  <a:schemeClr val="bg1"/>
                </a:solidFill>
              </a:rPr>
              <a:t>8. Control de Avance y Re planificación</a:t>
            </a:r>
          </a:p>
        </p:txBody>
      </p:sp>
      <p:sp>
        <p:nvSpPr>
          <p:cNvPr id="31" name="Flowchart: Magnetic Disk 11"/>
          <p:cNvSpPr/>
          <p:nvPr/>
        </p:nvSpPr>
        <p:spPr>
          <a:xfrm>
            <a:off x="7307833" y="6165850"/>
            <a:ext cx="1062038" cy="635000"/>
          </a:xfrm>
          <a:prstGeom prst="flowChartMagneticDisk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200" b="1" dirty="0">
                <a:solidFill>
                  <a:srgbClr val="C00000"/>
                </a:solidFill>
              </a:rPr>
              <a:t>SharePoint de Proyecto</a:t>
            </a:r>
          </a:p>
        </p:txBody>
      </p:sp>
      <p:cxnSp>
        <p:nvCxnSpPr>
          <p:cNvPr id="32" name="Elbow Connector 20"/>
          <p:cNvCxnSpPr>
            <a:stCxn id="22" idx="3"/>
            <a:endCxn id="63" idx="1"/>
          </p:cNvCxnSpPr>
          <p:nvPr/>
        </p:nvCxnSpPr>
        <p:spPr>
          <a:xfrm flipV="1">
            <a:off x="3027933" y="2390775"/>
            <a:ext cx="698500" cy="66357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18"/>
          <p:cNvCxnSpPr>
            <a:stCxn id="22" idx="3"/>
            <a:endCxn id="21" idx="2"/>
          </p:cNvCxnSpPr>
          <p:nvPr/>
        </p:nvCxnSpPr>
        <p:spPr>
          <a:xfrm>
            <a:off x="3027933" y="3054350"/>
            <a:ext cx="2022475" cy="3471863"/>
          </a:xfrm>
          <a:prstGeom prst="bentConnector3">
            <a:avLst>
              <a:gd name="adj1" fmla="val 85742"/>
            </a:avLst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18"/>
          <p:cNvCxnSpPr>
            <a:stCxn id="63" idx="2"/>
            <a:endCxn id="60" idx="0"/>
          </p:cNvCxnSpPr>
          <p:nvPr/>
        </p:nvCxnSpPr>
        <p:spPr>
          <a:xfrm rot="16200000" flipH="1">
            <a:off x="3367658" y="3459163"/>
            <a:ext cx="2239963" cy="515937"/>
          </a:xfrm>
          <a:prstGeom prst="bentConnector3">
            <a:avLst>
              <a:gd name="adj1" fmla="val 5344"/>
            </a:avLst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18"/>
          <p:cNvCxnSpPr>
            <a:stCxn id="28" idx="2"/>
            <a:endCxn id="60" idx="3"/>
          </p:cNvCxnSpPr>
          <p:nvPr/>
        </p:nvCxnSpPr>
        <p:spPr>
          <a:xfrm rot="5400000">
            <a:off x="4180458" y="3568700"/>
            <a:ext cx="2439988" cy="490538"/>
          </a:xfrm>
          <a:prstGeom prst="bentConnector2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18"/>
          <p:cNvCxnSpPr>
            <a:stCxn id="30" idx="1"/>
            <a:endCxn id="60" idx="3"/>
          </p:cNvCxnSpPr>
          <p:nvPr/>
        </p:nvCxnSpPr>
        <p:spPr>
          <a:xfrm rot="10800000" flipV="1">
            <a:off x="5155183" y="4424363"/>
            <a:ext cx="474663" cy="609600"/>
          </a:xfrm>
          <a:prstGeom prst="bentConnector3">
            <a:avLst>
              <a:gd name="adj1" fmla="val -2123"/>
            </a:avLst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18"/>
          <p:cNvCxnSpPr>
            <a:stCxn id="23" idx="1"/>
            <a:endCxn id="21" idx="4"/>
          </p:cNvCxnSpPr>
          <p:nvPr/>
        </p:nvCxnSpPr>
        <p:spPr>
          <a:xfrm rot="10800000" flipV="1">
            <a:off x="5999733" y="2405063"/>
            <a:ext cx="1566863" cy="4121150"/>
          </a:xfrm>
          <a:prstGeom prst="bentConnector3">
            <a:avLst>
              <a:gd name="adj1" fmla="val 36637"/>
            </a:avLst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18"/>
          <p:cNvCxnSpPr>
            <a:stCxn id="24" idx="3"/>
            <a:endCxn id="31" idx="4"/>
          </p:cNvCxnSpPr>
          <p:nvPr/>
        </p:nvCxnSpPr>
        <p:spPr>
          <a:xfrm flipH="1">
            <a:off x="8369871" y="4278313"/>
            <a:ext cx="349250" cy="2205037"/>
          </a:xfrm>
          <a:prstGeom prst="bentConnector3">
            <a:avLst>
              <a:gd name="adj1" fmla="val -65497"/>
            </a:avLst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18"/>
          <p:cNvCxnSpPr>
            <a:stCxn id="21" idx="1"/>
            <a:endCxn id="65" idx="3"/>
          </p:cNvCxnSpPr>
          <p:nvPr/>
        </p:nvCxnSpPr>
        <p:spPr>
          <a:xfrm rot="16200000" flipV="1">
            <a:off x="3514502" y="4182269"/>
            <a:ext cx="1524000" cy="2497138"/>
          </a:xfrm>
          <a:prstGeom prst="bentConnector2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20"/>
          <p:cNvCxnSpPr>
            <a:stCxn id="28" idx="2"/>
            <a:endCxn id="30" idx="0"/>
          </p:cNvCxnSpPr>
          <p:nvPr/>
        </p:nvCxnSpPr>
        <p:spPr>
          <a:xfrm rot="16200000" flipH="1">
            <a:off x="5078189" y="3161507"/>
            <a:ext cx="1622425" cy="48736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20"/>
          <p:cNvCxnSpPr>
            <a:stCxn id="63" idx="3"/>
            <a:endCxn id="28" idx="1"/>
          </p:cNvCxnSpPr>
          <p:nvPr/>
        </p:nvCxnSpPr>
        <p:spPr>
          <a:xfrm flipV="1">
            <a:off x="4732908" y="2387600"/>
            <a:ext cx="409575" cy="317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20"/>
          <p:cNvCxnSpPr>
            <a:stCxn id="28" idx="3"/>
            <a:endCxn id="23" idx="0"/>
          </p:cNvCxnSpPr>
          <p:nvPr/>
        </p:nvCxnSpPr>
        <p:spPr>
          <a:xfrm flipV="1">
            <a:off x="6148958" y="2198688"/>
            <a:ext cx="1957388" cy="188912"/>
          </a:xfrm>
          <a:prstGeom prst="bentConnector4">
            <a:avLst>
              <a:gd name="adj1" fmla="val 36194"/>
              <a:gd name="adj2" fmla="val 230942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39"/>
          <p:cNvSpPr txBox="1"/>
          <p:nvPr/>
        </p:nvSpPr>
        <p:spPr>
          <a:xfrm>
            <a:off x="5090094" y="1239143"/>
            <a:ext cx="2127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1200" b="1" dirty="0" smtClean="0">
                <a:solidFill>
                  <a:srgbClr val="0070C0"/>
                </a:solidFill>
                <a:latin typeface="+mj-lt"/>
              </a:rPr>
              <a:t>Directores principales o secundarios del proyecto</a:t>
            </a:r>
            <a:endParaRPr lang="es-AR" sz="1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459937" y="1298575"/>
            <a:ext cx="102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1200" b="1" dirty="0">
                <a:solidFill>
                  <a:srgbClr val="0070C0"/>
                </a:solidFill>
                <a:latin typeface="+mj-lt"/>
              </a:rPr>
              <a:t>Coordinador </a:t>
            </a:r>
          </a:p>
          <a:p>
            <a:pPr algn="ctr">
              <a:defRPr/>
            </a:pPr>
            <a:r>
              <a:rPr lang="es-AR" sz="1200" b="1" dirty="0">
                <a:solidFill>
                  <a:srgbClr val="0070C0"/>
                </a:solidFill>
                <a:latin typeface="+mj-lt"/>
              </a:rPr>
              <a:t>General TIC</a:t>
            </a:r>
          </a:p>
        </p:txBody>
      </p:sp>
      <p:sp>
        <p:nvSpPr>
          <p:cNvPr id="46" name="Flowchart: Process 10"/>
          <p:cNvSpPr/>
          <p:nvPr/>
        </p:nvSpPr>
        <p:spPr>
          <a:xfrm>
            <a:off x="511746" y="2008188"/>
            <a:ext cx="1006475" cy="41275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900" b="1" dirty="0" smtClean="0">
                <a:solidFill>
                  <a:schemeClr val="bg1"/>
                </a:solidFill>
              </a:rPr>
              <a:t>2. Se acuerda proyecto</a:t>
            </a:r>
            <a:endParaRPr lang="es-AR" sz="900" b="1" dirty="0">
              <a:solidFill>
                <a:schemeClr val="bg1"/>
              </a:solidFill>
            </a:endParaRPr>
          </a:p>
        </p:txBody>
      </p:sp>
      <p:cxnSp>
        <p:nvCxnSpPr>
          <p:cNvPr id="47" name="Elbow Connector 19"/>
          <p:cNvCxnSpPr>
            <a:stCxn id="20" idx="1"/>
          </p:cNvCxnSpPr>
          <p:nvPr/>
        </p:nvCxnSpPr>
        <p:spPr>
          <a:xfrm rot="10800000">
            <a:off x="1518222" y="2198688"/>
            <a:ext cx="503237" cy="5873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19"/>
          <p:cNvCxnSpPr>
            <a:stCxn id="20" idx="3"/>
            <a:endCxn id="21" idx="2"/>
          </p:cNvCxnSpPr>
          <p:nvPr/>
        </p:nvCxnSpPr>
        <p:spPr>
          <a:xfrm>
            <a:off x="3027933" y="2257425"/>
            <a:ext cx="2022475" cy="4268788"/>
          </a:xfrm>
          <a:prstGeom prst="bentConnector3">
            <a:avLst>
              <a:gd name="adj1" fmla="val 84844"/>
            </a:avLst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20"/>
          <p:cNvCxnSpPr>
            <a:stCxn id="20" idx="2"/>
            <a:endCxn id="22" idx="0"/>
          </p:cNvCxnSpPr>
          <p:nvPr/>
        </p:nvCxnSpPr>
        <p:spPr>
          <a:xfrm rot="5400000">
            <a:off x="2400871" y="2722563"/>
            <a:ext cx="247650" cy="127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100 Rectángulo"/>
          <p:cNvSpPr>
            <a:spLocks noChangeArrowheads="1"/>
          </p:cNvSpPr>
          <p:nvPr/>
        </p:nvSpPr>
        <p:spPr bwMode="auto">
          <a:xfrm>
            <a:off x="2967608" y="3994150"/>
            <a:ext cx="963613" cy="6270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s-AR"/>
          </a:p>
        </p:txBody>
      </p:sp>
      <p:sp>
        <p:nvSpPr>
          <p:cNvPr id="51" name="Flowchart: Process 10"/>
          <p:cNvSpPr/>
          <p:nvPr/>
        </p:nvSpPr>
        <p:spPr>
          <a:xfrm>
            <a:off x="2021458" y="3357563"/>
            <a:ext cx="1006475" cy="41275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900" b="1" dirty="0">
                <a:solidFill>
                  <a:schemeClr val="bg1"/>
                </a:solidFill>
              </a:rPr>
              <a:t>6.Generación de línea base</a:t>
            </a:r>
            <a:endParaRPr lang="es-AR" sz="900" b="1" dirty="0">
              <a:solidFill>
                <a:schemeClr val="bg1"/>
              </a:solidFill>
            </a:endParaRPr>
          </a:p>
        </p:txBody>
      </p:sp>
      <p:cxnSp>
        <p:nvCxnSpPr>
          <p:cNvPr id="52" name="Elbow Connector 20"/>
          <p:cNvCxnSpPr>
            <a:stCxn id="28" idx="2"/>
            <a:endCxn id="51" idx="3"/>
          </p:cNvCxnSpPr>
          <p:nvPr/>
        </p:nvCxnSpPr>
        <p:spPr>
          <a:xfrm rot="5400000">
            <a:off x="3851845" y="1770063"/>
            <a:ext cx="969963" cy="2617788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28"/>
          <p:cNvCxnSpPr>
            <a:stCxn id="51" idx="2"/>
            <a:endCxn id="60" idx="1"/>
          </p:cNvCxnSpPr>
          <p:nvPr/>
        </p:nvCxnSpPr>
        <p:spPr>
          <a:xfrm rot="16200000" flipH="1">
            <a:off x="2799334" y="3495675"/>
            <a:ext cx="1263650" cy="1812925"/>
          </a:xfrm>
          <a:prstGeom prst="bentConnector2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ular Callout 2"/>
          <p:cNvSpPr/>
          <p:nvPr/>
        </p:nvSpPr>
        <p:spPr bwMode="auto">
          <a:xfrm>
            <a:off x="418083" y="2473027"/>
            <a:ext cx="990600" cy="369332"/>
          </a:xfrm>
          <a:prstGeom prst="wedgeRectCallout">
            <a:avLst>
              <a:gd name="adj1" fmla="val -3387"/>
              <a:gd name="adj2" fmla="val -73344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9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Se aprueba proyecto</a:t>
            </a:r>
            <a:endParaRPr lang="es-AR" sz="9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5" name="Rectangular Callout 52"/>
          <p:cNvSpPr/>
          <p:nvPr/>
        </p:nvSpPr>
        <p:spPr bwMode="auto">
          <a:xfrm>
            <a:off x="961008" y="3200400"/>
            <a:ext cx="989013" cy="1477328"/>
          </a:xfrm>
          <a:prstGeom prst="wedgeRectCallout">
            <a:avLst>
              <a:gd name="adj1" fmla="val 55914"/>
              <a:gd name="adj2" fmla="val -58906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Definir recursos del proyecto, para luego asignarlos a las tareas.</a:t>
            </a:r>
          </a:p>
          <a:p>
            <a:pPr>
              <a:defRPr/>
            </a:pPr>
            <a:r>
              <a:rPr lang="es-AR" sz="900" b="1" dirty="0">
                <a:solidFill>
                  <a:schemeClr val="tx2"/>
                </a:solidFill>
                <a:latin typeface="+mn-lt"/>
              </a:rPr>
              <a:t>Al inicio del </a:t>
            </a: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proyecto</a:t>
            </a:r>
            <a:r>
              <a:rPr lang="es-AR" sz="900" b="1" dirty="0">
                <a:solidFill>
                  <a:schemeClr val="tx2"/>
                </a:solidFill>
              </a:rPr>
              <a:t>.</a:t>
            </a: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 Luego se </a:t>
            </a:r>
            <a:r>
              <a:rPr lang="es-AR" sz="900" b="1" dirty="0">
                <a:solidFill>
                  <a:schemeClr val="tx2"/>
                </a:solidFill>
                <a:latin typeface="+mn-lt"/>
              </a:rPr>
              <a:t>podrán incorporar </a:t>
            </a: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otros </a:t>
            </a:r>
            <a:r>
              <a:rPr lang="es-AR" sz="900" b="1" dirty="0">
                <a:solidFill>
                  <a:schemeClr val="tx2"/>
                </a:solidFill>
                <a:latin typeface="+mn-lt"/>
              </a:rPr>
              <a:t>recursos.</a:t>
            </a:r>
          </a:p>
        </p:txBody>
      </p:sp>
      <p:sp>
        <p:nvSpPr>
          <p:cNvPr id="56" name="Rectangular Callout 54"/>
          <p:cNvSpPr/>
          <p:nvPr/>
        </p:nvSpPr>
        <p:spPr bwMode="auto">
          <a:xfrm>
            <a:off x="5863208" y="2708275"/>
            <a:ext cx="1354138" cy="923330"/>
          </a:xfrm>
          <a:prstGeom prst="wedgeRectCallout">
            <a:avLst>
              <a:gd name="adj1" fmla="val -47120"/>
              <a:gd name="adj2" fmla="val -63051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Asignar recursos a las tareas. Desagregar y ajustar </a:t>
            </a:r>
            <a:r>
              <a:rPr lang="es-AR" sz="9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duraciones </a:t>
            </a: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según sea necesario. </a:t>
            </a:r>
            <a:endParaRPr lang="es-AR" sz="9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Al </a:t>
            </a:r>
            <a:r>
              <a:rPr lang="es-AR" sz="900" b="1" dirty="0">
                <a:solidFill>
                  <a:schemeClr val="tx2"/>
                </a:solidFill>
                <a:latin typeface="+mn-lt"/>
              </a:rPr>
              <a:t>inicio del proyecto </a:t>
            </a: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y con re planificación</a:t>
            </a:r>
            <a:endParaRPr lang="es-AR" sz="9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7" name="Rectangular Callout 55"/>
          <p:cNvSpPr/>
          <p:nvPr/>
        </p:nvSpPr>
        <p:spPr bwMode="auto">
          <a:xfrm>
            <a:off x="3015233" y="3960813"/>
            <a:ext cx="1214438" cy="1061829"/>
          </a:xfrm>
          <a:prstGeom prst="wedgeRectCallout">
            <a:avLst>
              <a:gd name="adj1" fmla="val -45011"/>
              <a:gd name="adj2" fmla="val -69330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Evaluar la planificación y los compromisos que se asumen, y se genera una línea base. </a:t>
            </a:r>
            <a:endParaRPr lang="es-AR" sz="9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Al </a:t>
            </a:r>
            <a:r>
              <a:rPr lang="es-AR" sz="900" b="1" dirty="0">
                <a:solidFill>
                  <a:schemeClr val="tx2"/>
                </a:solidFill>
                <a:latin typeface="+mn-lt"/>
              </a:rPr>
              <a:t>inicio del proyecto </a:t>
            </a: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y con re planificación</a:t>
            </a:r>
            <a:endParaRPr lang="es-AR" sz="9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8" name="Rectangular Callout 56"/>
          <p:cNvSpPr/>
          <p:nvPr/>
        </p:nvSpPr>
        <p:spPr bwMode="auto">
          <a:xfrm>
            <a:off x="7541196" y="2780928"/>
            <a:ext cx="1355725" cy="784830"/>
          </a:xfrm>
          <a:prstGeom prst="wedgeRectCallout">
            <a:avLst>
              <a:gd name="adj1" fmla="val -31004"/>
              <a:gd name="adj2" fmla="val -70142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Actualizar: a) inicio una tarea, b) fin de tarea, c) el porcentaje de avance del día. </a:t>
            </a:r>
            <a:endParaRPr lang="es-AR" sz="9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Actividad </a:t>
            </a:r>
            <a:r>
              <a:rPr lang="es-AR" sz="900" b="1" dirty="0">
                <a:solidFill>
                  <a:schemeClr val="tx2"/>
                </a:solidFill>
                <a:latin typeface="+mn-lt"/>
              </a:rPr>
              <a:t>diaria</a:t>
            </a:r>
          </a:p>
        </p:txBody>
      </p:sp>
      <p:sp>
        <p:nvSpPr>
          <p:cNvPr id="59" name="Rectangular Callout 58"/>
          <p:cNvSpPr/>
          <p:nvPr/>
        </p:nvSpPr>
        <p:spPr bwMode="auto">
          <a:xfrm>
            <a:off x="6290246" y="4867275"/>
            <a:ext cx="1920875" cy="1061829"/>
          </a:xfrm>
          <a:prstGeom prst="wedgeRectCallout">
            <a:avLst>
              <a:gd name="adj1" fmla="val -46276"/>
              <a:gd name="adj2" fmla="val -70142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Evaluación </a:t>
            </a:r>
            <a:r>
              <a:rPr lang="es-AR" sz="9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y aprobación del </a:t>
            </a: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avance de las tareas y el cumplimiento de las fechas pautadas, y de ser necesario se realizan adaptaciones en la planificación (con </a:t>
            </a:r>
            <a:r>
              <a:rPr lang="es-AR" sz="9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autorización </a:t>
            </a: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ajuste de línea de base</a:t>
            </a:r>
            <a:r>
              <a:rPr lang="es-AR" sz="9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).</a:t>
            </a:r>
          </a:p>
          <a:p>
            <a:pPr>
              <a:defRPr/>
            </a:pPr>
            <a:r>
              <a:rPr lang="es-ES_tradnl" sz="900" b="1" dirty="0" smtClean="0">
                <a:solidFill>
                  <a:schemeClr val="tx2"/>
                </a:solidFill>
              </a:rPr>
              <a:t>Mínimo semanal.</a:t>
            </a:r>
            <a:endParaRPr lang="es-AR" sz="900" b="1" dirty="0">
              <a:solidFill>
                <a:schemeClr val="tx2"/>
              </a:solidFill>
            </a:endParaRPr>
          </a:p>
        </p:txBody>
      </p:sp>
      <p:sp>
        <p:nvSpPr>
          <p:cNvPr id="60" name="Flowchart: Magnetic Disk 11"/>
          <p:cNvSpPr/>
          <p:nvPr/>
        </p:nvSpPr>
        <p:spPr>
          <a:xfrm>
            <a:off x="4337621" y="4837113"/>
            <a:ext cx="817562" cy="395287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700" b="1" dirty="0">
                <a:solidFill>
                  <a:srgbClr val="C00000"/>
                </a:solidFill>
              </a:rPr>
              <a:t>MS Project Profesional</a:t>
            </a:r>
          </a:p>
        </p:txBody>
      </p:sp>
      <p:sp>
        <p:nvSpPr>
          <p:cNvPr id="61" name="Rectangular Callout 60"/>
          <p:cNvSpPr/>
          <p:nvPr/>
        </p:nvSpPr>
        <p:spPr bwMode="auto">
          <a:xfrm>
            <a:off x="2967608" y="5368925"/>
            <a:ext cx="1920875" cy="646113"/>
          </a:xfrm>
          <a:prstGeom prst="wedgeRectCallout">
            <a:avLst>
              <a:gd name="adj1" fmla="val -68286"/>
              <a:gd name="adj2" fmla="val -119525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Evaluación del estado de avance. Propuestas de mejoras correctivas en forma proactiva o reactiva. </a:t>
            </a:r>
            <a:r>
              <a:rPr lang="es-AR" sz="900" b="1" dirty="0">
                <a:solidFill>
                  <a:schemeClr val="tx2"/>
                </a:solidFill>
                <a:latin typeface="+mn-lt"/>
              </a:rPr>
              <a:t>Actividad quincenal.</a:t>
            </a:r>
          </a:p>
        </p:txBody>
      </p:sp>
      <p:sp>
        <p:nvSpPr>
          <p:cNvPr id="62" name="Rectangular Callout 53"/>
          <p:cNvSpPr/>
          <p:nvPr/>
        </p:nvSpPr>
        <p:spPr bwMode="auto">
          <a:xfrm>
            <a:off x="3931221" y="2852936"/>
            <a:ext cx="1841500" cy="923330"/>
          </a:xfrm>
          <a:prstGeom prst="wedgeRectCallout">
            <a:avLst>
              <a:gd name="adj1" fmla="val -42846"/>
              <a:gd name="adj2" fmla="val -78672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AR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Realizar el WBS detallado (entregables y tareas para cumplirlos), también incorpora un estimativo de tiempo de las tareas y dependencias entre las mismas. </a:t>
            </a:r>
            <a:r>
              <a:rPr lang="es-AR" sz="900" b="1" dirty="0">
                <a:solidFill>
                  <a:schemeClr val="tx2"/>
                </a:solidFill>
                <a:latin typeface="+mn-lt"/>
              </a:rPr>
              <a:t>Al inicio del proyecto</a:t>
            </a:r>
          </a:p>
        </p:txBody>
      </p:sp>
      <p:sp>
        <p:nvSpPr>
          <p:cNvPr id="63" name="Flowchart: Process 13"/>
          <p:cNvSpPr/>
          <p:nvPr/>
        </p:nvSpPr>
        <p:spPr>
          <a:xfrm>
            <a:off x="3726433" y="2182813"/>
            <a:ext cx="1006475" cy="414337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900" b="1" dirty="0">
                <a:solidFill>
                  <a:schemeClr val="bg1"/>
                </a:solidFill>
              </a:rPr>
              <a:t>4.Planificación del Proyecto</a:t>
            </a:r>
          </a:p>
        </p:txBody>
      </p:sp>
      <p:sp>
        <p:nvSpPr>
          <p:cNvPr id="64" name="Rectangular Callout 48"/>
          <p:cNvSpPr/>
          <p:nvPr/>
        </p:nvSpPr>
        <p:spPr bwMode="auto">
          <a:xfrm>
            <a:off x="3259708" y="1316038"/>
            <a:ext cx="989013" cy="1200150"/>
          </a:xfrm>
          <a:prstGeom prst="wedgeRectCallout">
            <a:avLst>
              <a:gd name="adj1" fmla="val -109890"/>
              <a:gd name="adj2" fmla="val -5654"/>
            </a:avLst>
          </a:prstGeom>
          <a:solidFill>
            <a:srgbClr val="FBF09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Se realiza el WBS global (entregables y actividades globales), con fechas </a:t>
            </a:r>
            <a:r>
              <a:rPr lang="es-ES_tradnl" sz="9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límites.  </a:t>
            </a:r>
            <a:r>
              <a:rPr lang="es-ES_tradnl" sz="900" b="1" dirty="0" smtClean="0">
                <a:solidFill>
                  <a:schemeClr val="tx2"/>
                </a:solidFill>
                <a:latin typeface="+mn-lt"/>
              </a:rPr>
              <a:t>A</a:t>
            </a:r>
            <a:r>
              <a:rPr lang="es-AR" sz="900" b="1" dirty="0" smtClean="0">
                <a:solidFill>
                  <a:schemeClr val="tx2"/>
                </a:solidFill>
                <a:latin typeface="+mn-lt"/>
              </a:rPr>
              <a:t>l </a:t>
            </a:r>
            <a:r>
              <a:rPr lang="es-AR" sz="900" b="1" dirty="0">
                <a:solidFill>
                  <a:schemeClr val="tx2"/>
                </a:solidFill>
                <a:latin typeface="+mn-lt"/>
              </a:rPr>
              <a:t>inicio del proyecto.</a:t>
            </a:r>
          </a:p>
        </p:txBody>
      </p:sp>
      <p:sp>
        <p:nvSpPr>
          <p:cNvPr id="65" name="Flowchart: Process 118"/>
          <p:cNvSpPr/>
          <p:nvPr/>
        </p:nvSpPr>
        <p:spPr>
          <a:xfrm>
            <a:off x="2021458" y="4462463"/>
            <a:ext cx="1006475" cy="41275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900" b="1" dirty="0">
                <a:solidFill>
                  <a:schemeClr val="bg1"/>
                </a:solidFill>
              </a:rPr>
              <a:t>9. Revisión de Avance</a:t>
            </a:r>
          </a:p>
        </p:txBody>
      </p:sp>
      <p:sp>
        <p:nvSpPr>
          <p:cNvPr id="67" name="66 Flecha izquierda">
            <a:hlinkClick r:id="rId3" action="ppaction://hlinksldjump"/>
          </p:cNvPr>
          <p:cNvSpPr/>
          <p:nvPr/>
        </p:nvSpPr>
        <p:spPr>
          <a:xfrm>
            <a:off x="251520" y="6381328"/>
            <a:ext cx="216024" cy="288032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Flowchart: Process 118"/>
          <p:cNvSpPr/>
          <p:nvPr/>
        </p:nvSpPr>
        <p:spPr>
          <a:xfrm>
            <a:off x="468883" y="4851192"/>
            <a:ext cx="1006475" cy="41275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900" b="1" dirty="0">
                <a:solidFill>
                  <a:schemeClr val="bg1"/>
                </a:solidFill>
              </a:rPr>
              <a:t>9. Revisión de Avance</a:t>
            </a:r>
          </a:p>
        </p:txBody>
      </p:sp>
    </p:spTree>
    <p:extLst>
      <p:ext uri="{BB962C8B-B14F-4D97-AF65-F5344CB8AC3E}">
        <p14:creationId xmlns:p14="http://schemas.microsoft.com/office/powerpoint/2010/main" val="2708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AR" sz="3600" dirty="0" smtClean="0"/>
              <a:t>ALGUNAS PANTALLAS DE LA HERRAMIENTA</a:t>
            </a:r>
          </a:p>
          <a:p>
            <a:pPr marL="0" indent="0" algn="ctr">
              <a:buNone/>
            </a:pPr>
            <a:r>
              <a:rPr lang="es-AR" sz="3600" dirty="0" smtClean="0"/>
              <a:t>DURANTE EL PROCESO 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2055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10837"/>
          <a:stretch/>
        </p:blipFill>
        <p:spPr>
          <a:xfrm>
            <a:off x="71500" y="620688"/>
            <a:ext cx="9001000" cy="56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72" y="548680"/>
            <a:ext cx="9147440" cy="51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Creación del proyecto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b="31522"/>
          <a:stretch/>
        </p:blipFill>
        <p:spPr bwMode="auto">
          <a:xfrm>
            <a:off x="179512" y="1772816"/>
            <a:ext cx="8136903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85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1823</Words>
  <Application>Microsoft Office PowerPoint</Application>
  <PresentationFormat>Presentación en pantalla (4:3)</PresentationFormat>
  <Paragraphs>187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Creación del proyecto</vt:lpstr>
      <vt:lpstr>Creación del equipo del proyecto</vt:lpstr>
      <vt:lpstr>Planificar tareas y asignar recursos</vt:lpstr>
      <vt:lpstr>Establecer línea base</vt:lpstr>
      <vt:lpstr>Actualización del trabajo</vt:lpstr>
      <vt:lpstr>Aprobación del avance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UBA</cp:lastModifiedBy>
  <cp:revision>371</cp:revision>
  <dcterms:created xsi:type="dcterms:W3CDTF">2013-03-04T20:35:11Z</dcterms:created>
  <dcterms:modified xsi:type="dcterms:W3CDTF">2015-04-23T10:55:03Z</dcterms:modified>
</cp:coreProperties>
</file>