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" name="Shape 14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8" name="Shape 15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ítulo y objetos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Diapositiva de título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00.png"/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5.png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7.png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8.png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positorio.siu.edu.ar/trac/firma/wiki/FirmadorPDF" TargetMode="External"/><Relationship Id="rId3" Type="http://schemas.openxmlformats.org/officeDocument/2006/relationships/hyperlink" Target="http://comunidad.siu.edu.ar/foro" TargetMode="External"/><Relationship Id="rId5" Type="http://schemas.openxmlformats.org/officeDocument/2006/relationships/hyperlink" Target="mailto:desarrollo@siu.edu.ar" TargetMode="Externa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6.png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/>
        </p:nvSpPr>
        <p:spPr>
          <a:xfrm>
            <a:off x="621831" y="2248692"/>
            <a:ext cx="7929561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44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Applet </a:t>
            </a:r>
            <a:br>
              <a:rPr b="1" lang="es-AR" sz="44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1" lang="es-AR" sz="44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Firmador Digital</a:t>
            </a: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4400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rPr>
              <a:t>SIU</a:t>
            </a:r>
          </a:p>
        </p:txBody>
      </p:sp>
      <p:sp>
        <p:nvSpPr>
          <p:cNvPr id="10" name="Shape 10"/>
          <p:cNvSpPr txBox="1"/>
          <p:nvPr/>
        </p:nvSpPr>
        <p:spPr>
          <a:xfrm>
            <a:off x="928687" y="4896628"/>
            <a:ext cx="7929599" cy="461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AR" sz="2400">
                <a:solidFill>
                  <a:srgbClr val="3E798C"/>
                </a:solidFill>
                <a:latin typeface="Trebuchet MS"/>
                <a:ea typeface="Trebuchet MS"/>
                <a:cs typeface="Trebuchet MS"/>
                <a:sym typeface="Trebuchet MS"/>
              </a:rPr>
              <a:t>Sebastián Marconi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AR" sz="2400">
                <a:solidFill>
                  <a:srgbClr val="3E798C"/>
                </a:solidFill>
                <a:latin typeface="Trebuchet MS"/>
                <a:ea typeface="Trebuchet MS"/>
                <a:cs typeface="Trebuchet MS"/>
                <a:sym typeface="Trebuchet MS"/>
              </a:rPr>
              <a:t>SIU - Area de Desarrollo</a:t>
            </a:r>
            <a:br>
              <a:rPr lang="es-AR" sz="2400">
                <a:solidFill>
                  <a:srgbClr val="3E798C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</a:p>
        </p:txBody>
      </p:sp>
      <p:sp>
        <p:nvSpPr>
          <p:cNvPr id="11" name="Shape 11"/>
          <p:cNvSpPr txBox="1"/>
          <p:nvPr/>
        </p:nvSpPr>
        <p:spPr>
          <a:xfrm>
            <a:off x="928687" y="5663405"/>
            <a:ext cx="7929599" cy="43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s-AR" sz="2200">
                <a:solidFill>
                  <a:srgbClr val="3E798C"/>
                </a:solidFill>
                <a:latin typeface="Trebuchet MS"/>
                <a:ea typeface="Trebuchet MS"/>
                <a:cs typeface="Trebuchet MS"/>
                <a:sym typeface="Trebuchet MS"/>
              </a:rPr>
              <a:t>smarconi</a:t>
            </a:r>
            <a:r>
              <a:rPr b="0" baseline="0" i="0" lang="es-AR" sz="2200" u="none" cap="none" strike="noStrike">
                <a:solidFill>
                  <a:srgbClr val="3E798C"/>
                </a:solidFill>
                <a:latin typeface="Trebuchet MS"/>
                <a:ea typeface="Trebuchet MS"/>
                <a:cs typeface="Trebuchet MS"/>
                <a:sym typeface="Trebuchet MS"/>
              </a:rPr>
              <a:t>@siu.edu.ar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/>
        </p:nvSpPr>
        <p:spPr>
          <a:xfrm>
            <a:off x="17062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múltiple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1" name="Shape 71"/>
          <p:cNvSpPr/>
          <p:nvPr/>
        </p:nvSpPr>
        <p:spPr>
          <a:xfrm>
            <a:off x="439975" y="8799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3: Elección certificado 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(mismo que caso unico)</a:t>
            </a:r>
          </a:p>
          <a:p>
            <a:pPr lvl="0" rtl="0" algn="just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4: Ingreso de PIN 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(mismo que caso unico)</a:t>
            </a:r>
          </a:p>
          <a:p>
            <a:pPr lvl="0" rtl="0" algn="just">
              <a:spcBef>
                <a:spcPts val="0"/>
              </a:spcBef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5: Firmando</a:t>
            </a:r>
            <a:b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s-A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Al ser muchos documentos, la firma en sí puede tardar varios segundos, mientras se muestra este cartel de espera</a:t>
            </a: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9300" y="2366525"/>
            <a:ext cx="8820150" cy="3724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17062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múltiple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439975" y="8799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6: Subiendo</a:t>
            </a:r>
          </a:p>
          <a:p>
            <a:pPr lvl="0" rtl="0" algn="just">
              <a:spcBef>
                <a:spcPts val="0"/>
              </a:spcBef>
              <a:buNone/>
            </a:pPr>
            <a:r>
              <a:rPr lang="es-A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Una vez firmados los documentos se suben automáticamente al servidor, este proceso también puede tardar varios segundos.</a:t>
            </a: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150" y="2003900"/>
            <a:ext cx="8734425" cy="331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17062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múltiple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5" name="Shape 85"/>
          <p:cNvSpPr/>
          <p:nvPr/>
        </p:nvSpPr>
        <p:spPr>
          <a:xfrm>
            <a:off x="439975" y="8799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7: Fin</a:t>
            </a:r>
          </a:p>
          <a:p>
            <a:pPr lvl="0" rtl="0" algn="just">
              <a:spcBef>
                <a:spcPts val="0"/>
              </a:spcBef>
              <a:buNone/>
            </a:pPr>
            <a:r>
              <a:rPr lang="es-AR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Una vez subidos al servidor finaliza la operación</a:t>
            </a: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2450" y="2340325"/>
            <a:ext cx="7981950" cy="290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92" name="Shape 92"/>
          <p:cNvSpPr/>
          <p:nvPr/>
        </p:nvSpPr>
        <p:spPr>
          <a:xfrm>
            <a:off x="467550" y="1288525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509550" y="1654450"/>
            <a:ext cx="8527200" cy="4657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&lt;applet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id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"AppletFirmador"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code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"ar/gob/onti/firmador/view/FirmaApplet"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scriptable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"true"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archive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"http://url/al/firmador.jar"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width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"640"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height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"480"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"URL_DESCARGA"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"http://url/al/documento.pdf"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"MULTIPLE"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"false"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"URL_SUBIR"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"http://url/de/upload"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"MOTIVO"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	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"Texto del motivo de la firma"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"STAMP_WATERMARK"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"false"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"CODIGO"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"token para control ad-hoc de la sesion"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"COOKIE"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"clave=valor (valor session id de PHP)"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"codebase_lookup"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'false'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  <a:b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&lt;param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"classloader_cache"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	</a:t>
            </a:r>
            <a:r>
              <a:rPr lang="es-AR" sz="1200">
                <a:solidFill>
                  <a:srgbClr val="660066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s-AR" sz="1200">
                <a:solidFill>
                  <a:srgbClr val="666600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AR" sz="1200">
                <a:solidFill>
                  <a:srgbClr val="008800"/>
                </a:solidFill>
                <a:latin typeface="Courier New"/>
                <a:ea typeface="Courier New"/>
                <a:cs typeface="Courier New"/>
                <a:sym typeface="Courier New"/>
              </a:rPr>
              <a:t>"false"</a:t>
            </a:r>
            <a:r>
              <a:rPr lang="es-AR" sz="12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/&gt;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es-AR" sz="1200">
                <a:solidFill>
                  <a:srgbClr val="000088"/>
                </a:solidFill>
                <a:latin typeface="Courier New"/>
                <a:ea typeface="Courier New"/>
                <a:cs typeface="Courier New"/>
                <a:sym typeface="Courier New"/>
              </a:rPr>
              <a:t>&lt;/applet&gt;</a:t>
            </a:r>
          </a:p>
        </p:txBody>
      </p:sp>
      <p:sp>
        <p:nvSpPr>
          <p:cNvPr id="94" name="Shape 94"/>
          <p:cNvSpPr txBox="1"/>
          <p:nvPr/>
        </p:nvSpPr>
        <p:spPr>
          <a:xfrm>
            <a:off x="575075" y="1029625"/>
            <a:ext cx="6434999" cy="89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s-AR" sz="1800"/>
              <a:t>Paso 1: </a:t>
            </a:r>
            <a:r>
              <a:rPr lang="es-AR" sz="1800"/>
              <a:t>Instanciación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None/>
            </a:pPr>
            <a:r>
              <a:rPr b="1" lang="es-AR"/>
              <a:t>Opción A: </a:t>
            </a:r>
            <a:r>
              <a:rPr lang="es-AR"/>
              <a:t>HTML Puro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100" name="Shape 100"/>
          <p:cNvSpPr/>
          <p:nvPr/>
        </p:nvSpPr>
        <p:spPr>
          <a:xfrm>
            <a:off x="467550" y="1288525"/>
            <a:ext cx="8458800" cy="322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1" name="Shape 101"/>
          <p:cNvSpPr txBox="1"/>
          <p:nvPr/>
        </p:nvSpPr>
        <p:spPr>
          <a:xfrm>
            <a:off x="707675" y="1892550"/>
            <a:ext cx="7676399" cy="291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s-AR" sz="1200">
                <a:solidFill>
                  <a:srgbClr val="999999"/>
                </a:solidFill>
              </a:rPr>
              <a:t>&lt;?php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=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new</a:t>
            </a:r>
            <a:r>
              <a:rPr lang="es-AR" sz="1200">
                <a:solidFill>
                  <a:schemeClr val="dk1"/>
                </a:solidFill>
              </a:rPr>
              <a:t> firmador_pdf();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set_dimension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009999"/>
                </a:solidFill>
              </a:rPr>
              <a:t>500</a:t>
            </a:r>
            <a:r>
              <a:rPr lang="es-AR" sz="1200">
                <a:solidFill>
                  <a:schemeClr val="dk1"/>
                </a:solidFill>
              </a:rPr>
              <a:t>, </a:t>
            </a:r>
            <a:r>
              <a:rPr lang="es-AR" sz="1200">
                <a:solidFill>
                  <a:srgbClr val="009999"/>
                </a:solidFill>
              </a:rPr>
              <a:t>120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set_motivo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"Motivo de la firma"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$url_actual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=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get_url_base_actual</a:t>
            </a:r>
            <a:r>
              <a:rPr lang="es-AR" sz="1200">
                <a:solidFill>
                  <a:schemeClr val="dk1"/>
                </a:solidFill>
              </a:rPr>
              <a:t>()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008080"/>
                </a:solidFill>
              </a:rPr>
              <a:t>$_SERVER</a:t>
            </a:r>
            <a:r>
              <a:rPr lang="es-AR" sz="1200">
                <a:solidFill>
                  <a:schemeClr val="dk1"/>
                </a:solidFill>
              </a:rPr>
              <a:t>[</a:t>
            </a:r>
            <a:r>
              <a:rPr lang="es-AR" sz="1200">
                <a:solidFill>
                  <a:srgbClr val="BB8844"/>
                </a:solidFill>
              </a:rPr>
              <a:t>'REQUEST_URI'</a:t>
            </a:r>
            <a:r>
              <a:rPr lang="es-AR" sz="1200">
                <a:solidFill>
                  <a:schemeClr val="dk1"/>
                </a:solidFill>
              </a:rPr>
              <a:t>];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generar_applet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"firmador.jar"</a:t>
            </a:r>
            <a:r>
              <a:rPr lang="es-AR" sz="1200">
                <a:solidFill>
                  <a:schemeClr val="dk1"/>
                </a:solidFill>
              </a:rPr>
              <a:t>, 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                                                </a:t>
            </a:r>
            <a:r>
              <a:rPr lang="es-AR" sz="1200">
                <a:solidFill>
                  <a:srgbClr val="008080"/>
                </a:solidFill>
              </a:rPr>
              <a:t>$url_actual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"?accion=enviar"</a:t>
            </a:r>
            <a:r>
              <a:rPr lang="es-AR" sz="1200">
                <a:solidFill>
                  <a:schemeClr val="dk1"/>
                </a:solidFill>
              </a:rPr>
              <a:t>,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                                                </a:t>
            </a:r>
            <a:r>
              <a:rPr lang="es-AR" sz="1200">
                <a:solidFill>
                  <a:srgbClr val="008080"/>
                </a:solidFill>
              </a:rPr>
              <a:t>$url_actual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"?accion=recibir"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                                        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generar_visor_pdf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"pdfobject.min.js"</a:t>
            </a:r>
            <a:r>
              <a:rPr lang="es-AR" sz="1200">
                <a:solidFill>
                  <a:schemeClr val="dk1"/>
                </a:solidFill>
              </a:rPr>
              <a:t>, </a:t>
            </a:r>
            <a:r>
              <a:rPr lang="es-AR" sz="1200">
                <a:solidFill>
                  <a:srgbClr val="008080"/>
                </a:solidFill>
              </a:rPr>
              <a:t>$url_actual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"?accion=enviar"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rgbClr val="999999"/>
                </a:solidFill>
              </a:rPr>
              <a:t>?&gt;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575075" y="1029625"/>
            <a:ext cx="7431899" cy="98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-AR" sz="1800"/>
              <a:t>Paso 1: </a:t>
            </a:r>
            <a:r>
              <a:rPr lang="es-AR" sz="1800"/>
              <a:t>Instanciación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None/>
            </a:pPr>
            <a:r>
              <a:rPr b="1" lang="es-AR"/>
              <a:t>Opción B: </a:t>
            </a:r>
            <a:r>
              <a:rPr lang="es-AR"/>
              <a:t>Utilizando PHP. Hay una pequeña clase PHP que funciona como wrapper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108" name="Shape 108"/>
          <p:cNvSpPr/>
          <p:nvPr/>
        </p:nvSpPr>
        <p:spPr>
          <a:xfrm>
            <a:off x="467550" y="1288525"/>
            <a:ext cx="8458800" cy="322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707675" y="1554250"/>
            <a:ext cx="7676399" cy="4823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chemeClr val="dk1"/>
                </a:solidFill>
              </a:rPr>
              <a:t>if</a:t>
            </a:r>
            <a:r>
              <a:rPr lang="es-AR">
                <a:solidFill>
                  <a:schemeClr val="dk1"/>
                </a:solidFill>
              </a:rPr>
              <a:t> (</a:t>
            </a:r>
            <a:r>
              <a:rPr b="1" lang="es-AR">
                <a:solidFill>
                  <a:schemeClr val="dk1"/>
                </a:solidFill>
              </a:rPr>
              <a:t>!</a:t>
            </a:r>
            <a:r>
              <a:rPr lang="es-AR">
                <a:solidFill>
                  <a:schemeClr val="dk1"/>
                </a:solidFill>
              </a:rPr>
              <a:t> </a:t>
            </a:r>
            <a:r>
              <a:rPr lang="es-AR">
                <a:solidFill>
                  <a:srgbClr val="999999"/>
                </a:solidFill>
              </a:rPr>
              <a:t>isset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008080"/>
                </a:solidFill>
              </a:rPr>
              <a:t>$_GET</a:t>
            </a:r>
            <a:r>
              <a:rPr lang="es-AR">
                <a:solidFill>
                  <a:schemeClr val="dk1"/>
                </a:solidFill>
              </a:rPr>
              <a:t>[</a:t>
            </a:r>
            <a:r>
              <a:rPr lang="es-AR">
                <a:solidFill>
                  <a:srgbClr val="BB8844"/>
                </a:solidFill>
              </a:rPr>
              <a:t>'codigo'</a:t>
            </a:r>
            <a:r>
              <a:rPr lang="es-AR">
                <a:solidFill>
                  <a:schemeClr val="dk1"/>
                </a:solidFill>
              </a:rPr>
              <a:t>])) {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        </a:t>
            </a:r>
            <a:r>
              <a:rPr lang="es-AR">
                <a:solidFill>
                  <a:srgbClr val="999999"/>
                </a:solidFill>
              </a:rPr>
              <a:t>header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BB8844"/>
                </a:solidFill>
              </a:rPr>
              <a:t>'HTTP/1.1 500 Internal Server Error'</a:t>
            </a:r>
            <a:r>
              <a:rPr lang="es-AR">
                <a:solidFill>
                  <a:schemeClr val="dk1"/>
                </a:solidFill>
              </a:rPr>
              <a:t>);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        </a:t>
            </a:r>
            <a:r>
              <a:rPr b="1" lang="es-AR">
                <a:solidFill>
                  <a:schemeClr val="dk1"/>
                </a:solidFill>
              </a:rPr>
              <a:t>die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BB8844"/>
                </a:solidFill>
              </a:rPr>
              <a:t>"Falta indicar el codigo"</a:t>
            </a:r>
            <a:r>
              <a:rPr lang="es-AR">
                <a:solidFill>
                  <a:schemeClr val="dk1"/>
                </a:solidFill>
              </a:rPr>
              <a:t>);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}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chemeClr val="dk1"/>
                </a:solidFill>
              </a:rPr>
              <a:t>if</a:t>
            </a:r>
            <a:r>
              <a:rPr lang="es-AR">
                <a:solidFill>
                  <a:schemeClr val="dk1"/>
                </a:solidFill>
              </a:rPr>
              <a:t> (</a:t>
            </a:r>
            <a:r>
              <a:rPr b="1" lang="es-AR">
                <a:solidFill>
                  <a:schemeClr val="dk1"/>
                </a:solidFill>
              </a:rPr>
              <a:t>!</a:t>
            </a:r>
            <a:r>
              <a:rPr lang="es-AR">
                <a:solidFill>
                  <a:schemeClr val="dk1"/>
                </a:solidFill>
              </a:rPr>
              <a:t> </a:t>
            </a:r>
            <a:r>
              <a:rPr lang="es-AR">
                <a:solidFill>
                  <a:srgbClr val="008080"/>
                </a:solidFill>
              </a:rPr>
              <a:t>$firmador</a:t>
            </a:r>
            <a:r>
              <a:rPr b="1" lang="es-AR">
                <a:solidFill>
                  <a:schemeClr val="dk1"/>
                </a:solidFill>
              </a:rPr>
              <a:t>-&gt;</a:t>
            </a:r>
            <a:r>
              <a:rPr lang="es-AR">
                <a:solidFill>
                  <a:srgbClr val="008080"/>
                </a:solidFill>
              </a:rPr>
              <a:t>validar_sesion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008080"/>
                </a:solidFill>
              </a:rPr>
              <a:t>$_GET</a:t>
            </a:r>
            <a:r>
              <a:rPr lang="es-AR">
                <a:solidFill>
                  <a:schemeClr val="dk1"/>
                </a:solidFill>
              </a:rPr>
              <a:t>[</a:t>
            </a:r>
            <a:r>
              <a:rPr lang="es-AR">
                <a:solidFill>
                  <a:srgbClr val="BB8844"/>
                </a:solidFill>
              </a:rPr>
              <a:t>'codigo'</a:t>
            </a:r>
            <a:r>
              <a:rPr lang="es-AR">
                <a:solidFill>
                  <a:schemeClr val="dk1"/>
                </a:solidFill>
              </a:rPr>
              <a:t>])) {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        </a:t>
            </a:r>
            <a:r>
              <a:rPr lang="es-AR">
                <a:solidFill>
                  <a:srgbClr val="999999"/>
                </a:solidFill>
              </a:rPr>
              <a:t>header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BB8844"/>
                </a:solidFill>
              </a:rPr>
              <a:t>'HTTP/1.1 500 Internal Server Error'</a:t>
            </a:r>
            <a:r>
              <a:rPr lang="es-AR">
                <a:solidFill>
                  <a:schemeClr val="dk1"/>
                </a:solidFill>
              </a:rPr>
              <a:t>);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        </a:t>
            </a:r>
            <a:r>
              <a:rPr b="1" lang="es-AR">
                <a:solidFill>
                  <a:schemeClr val="dk1"/>
                </a:solidFill>
              </a:rPr>
              <a:t>die</a:t>
            </a:r>
            <a:r>
              <a:rPr lang="es-AR">
                <a:solidFill>
                  <a:schemeClr val="dk1"/>
                </a:solidFill>
              </a:rPr>
              <a:t>(</a:t>
            </a:r>
            <a:r>
              <a:rPr lang="es-AR">
                <a:solidFill>
                  <a:srgbClr val="BB8844"/>
                </a:solidFill>
              </a:rPr>
              <a:t>"Codigo invalido"</a:t>
            </a:r>
            <a:r>
              <a:rPr lang="es-AR">
                <a:solidFill>
                  <a:schemeClr val="dk1"/>
                </a:solidFill>
              </a:rPr>
              <a:t>);   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}       </a:t>
            </a:r>
            <a:br>
              <a:rPr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</a:t>
            </a:r>
            <a:r>
              <a:rPr i="1" lang="es-AR">
                <a:solidFill>
                  <a:srgbClr val="999988"/>
                </a:solidFill>
              </a:rPr>
              <a:t>//Enviar PDF</a:t>
            </a:r>
            <a:br>
              <a:rPr i="1" lang="es-AR">
                <a:solidFill>
                  <a:srgbClr val="999988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rgbClr val="008080"/>
                </a:solidFill>
              </a:rPr>
              <a:t>$firmador</a:t>
            </a:r>
            <a:r>
              <a:rPr b="1" lang="es-AR">
                <a:solidFill>
                  <a:schemeClr val="dk1"/>
                </a:solidFill>
              </a:rPr>
              <a:t>-&gt;</a:t>
            </a:r>
            <a:r>
              <a:rPr b="1" lang="es-AR">
                <a:solidFill>
                  <a:srgbClr val="008080"/>
                </a:solidFill>
              </a:rPr>
              <a:t>enviar_headers_pdf</a:t>
            </a:r>
            <a:r>
              <a:rPr b="1" lang="es-AR">
                <a:solidFill>
                  <a:schemeClr val="dk1"/>
                </a:solidFill>
              </a:rPr>
              <a:t>();</a:t>
            </a:r>
            <a:br>
              <a:rPr b="1" lang="es-AR">
                <a:solidFill>
                  <a:schemeClr val="dk1"/>
                </a:solidFill>
              </a:rPr>
            </a:br>
            <a:r>
              <a:rPr b="1"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rgbClr val="008080"/>
                </a:solidFill>
              </a:rPr>
              <a:t>$file</a:t>
            </a:r>
            <a:r>
              <a:rPr b="1" lang="es-AR">
                <a:solidFill>
                  <a:schemeClr val="dk1"/>
                </a:solidFill>
              </a:rPr>
              <a:t> = </a:t>
            </a:r>
            <a:r>
              <a:rPr b="1" lang="es-AR">
                <a:solidFill>
                  <a:srgbClr val="999999"/>
                </a:solidFill>
              </a:rPr>
              <a:t>dirname</a:t>
            </a:r>
            <a:r>
              <a:rPr b="1" lang="es-AR">
                <a:solidFill>
                  <a:schemeClr val="dk1"/>
                </a:solidFill>
              </a:rPr>
              <a:t>(</a:t>
            </a:r>
            <a:r>
              <a:rPr b="1" lang="es-AR">
                <a:solidFill>
                  <a:srgbClr val="999999"/>
                </a:solidFill>
              </a:rPr>
              <a:t>dirname</a:t>
            </a:r>
            <a:r>
              <a:rPr b="1" lang="es-AR">
                <a:solidFill>
                  <a:schemeClr val="dk1"/>
                </a:solidFill>
              </a:rPr>
              <a:t>(__FILE__)).</a:t>
            </a:r>
            <a:r>
              <a:rPr b="1" lang="es-AR">
                <a:solidFill>
                  <a:srgbClr val="BB8844"/>
                </a:solidFill>
              </a:rPr>
              <a:t>'/docOriginal1.pdf'</a:t>
            </a:r>
            <a:r>
              <a:rPr b="1" lang="es-AR">
                <a:solidFill>
                  <a:schemeClr val="dk1"/>
                </a:solidFill>
              </a:rPr>
              <a:t>;</a:t>
            </a:r>
            <a:br>
              <a:rPr b="1" lang="es-AR">
                <a:solidFill>
                  <a:schemeClr val="dk1"/>
                </a:solidFill>
              </a:rPr>
            </a:br>
            <a:r>
              <a:rPr b="1"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rgbClr val="008080"/>
                </a:solidFill>
              </a:rPr>
              <a:t>$fd</a:t>
            </a:r>
            <a:r>
              <a:rPr b="1" lang="es-AR">
                <a:solidFill>
                  <a:schemeClr val="dk1"/>
                </a:solidFill>
              </a:rPr>
              <a:t> = </a:t>
            </a:r>
            <a:r>
              <a:rPr b="1" lang="es-AR">
                <a:solidFill>
                  <a:srgbClr val="999999"/>
                </a:solidFill>
              </a:rPr>
              <a:t>fopen</a:t>
            </a:r>
            <a:r>
              <a:rPr b="1" lang="es-AR">
                <a:solidFill>
                  <a:schemeClr val="dk1"/>
                </a:solidFill>
              </a:rPr>
              <a:t>(</a:t>
            </a:r>
            <a:r>
              <a:rPr b="1" lang="es-AR">
                <a:solidFill>
                  <a:srgbClr val="008080"/>
                </a:solidFill>
              </a:rPr>
              <a:t>$file</a:t>
            </a:r>
            <a:r>
              <a:rPr b="1" lang="es-AR">
                <a:solidFill>
                  <a:schemeClr val="dk1"/>
                </a:solidFill>
              </a:rPr>
              <a:t>,</a:t>
            </a:r>
            <a:r>
              <a:rPr b="1" lang="es-AR">
                <a:solidFill>
                  <a:srgbClr val="BB8844"/>
                </a:solidFill>
              </a:rPr>
              <a:t>'r'</a:t>
            </a:r>
            <a:r>
              <a:rPr b="1" lang="es-AR">
                <a:solidFill>
                  <a:schemeClr val="dk1"/>
                </a:solidFill>
              </a:rPr>
              <a:t>);</a:t>
            </a:r>
            <a:br>
              <a:rPr b="1" lang="es-AR">
                <a:solidFill>
                  <a:schemeClr val="dk1"/>
                </a:solidFill>
              </a:rPr>
            </a:br>
            <a:r>
              <a:rPr b="1"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rgbClr val="999999"/>
                </a:solidFill>
              </a:rPr>
              <a:t>fpassthru</a:t>
            </a:r>
            <a:r>
              <a:rPr b="1" lang="es-AR">
                <a:solidFill>
                  <a:schemeClr val="dk1"/>
                </a:solidFill>
              </a:rPr>
              <a:t>(</a:t>
            </a:r>
            <a:r>
              <a:rPr b="1" lang="es-AR">
                <a:solidFill>
                  <a:srgbClr val="008080"/>
                </a:solidFill>
              </a:rPr>
              <a:t>$fd</a:t>
            </a:r>
            <a:r>
              <a:rPr b="1" lang="es-AR">
                <a:solidFill>
                  <a:schemeClr val="dk1"/>
                </a:solidFill>
              </a:rPr>
              <a:t>);</a:t>
            </a:r>
            <a:br>
              <a:rPr b="1" lang="es-AR">
                <a:solidFill>
                  <a:schemeClr val="dk1"/>
                </a:solidFill>
              </a:rPr>
            </a:br>
            <a:r>
              <a:rPr lang="es-AR">
                <a:solidFill>
                  <a:schemeClr val="dk1"/>
                </a:solidFill>
              </a:rPr>
              <a:t>        </a:t>
            </a:r>
            <a:r>
              <a:rPr b="1" lang="es-AR">
                <a:solidFill>
                  <a:schemeClr val="dk1"/>
                </a:solidFill>
              </a:rPr>
              <a:t>die</a:t>
            </a:r>
            <a:r>
              <a:rPr lang="es-AR">
                <a:solidFill>
                  <a:schemeClr val="dk1"/>
                </a:solidFill>
              </a:rPr>
              <a:t>;</a:t>
            </a:r>
            <a:br>
              <a:rPr lang="es-AR">
                <a:solidFill>
                  <a:schemeClr val="dk1"/>
                </a:solidFill>
              </a:rPr>
            </a:b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>
              <a:solidFill>
                <a:srgbClr val="999999"/>
              </a:solidFill>
            </a:endParaRPr>
          </a:p>
        </p:txBody>
      </p:sp>
      <p:sp>
        <p:nvSpPr>
          <p:cNvPr id="110" name="Shape 110"/>
          <p:cNvSpPr txBox="1"/>
          <p:nvPr/>
        </p:nvSpPr>
        <p:spPr>
          <a:xfrm>
            <a:off x="575075" y="1029625"/>
            <a:ext cx="6434999" cy="5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-AR" sz="1800"/>
              <a:t>Paso 2: </a:t>
            </a:r>
            <a:r>
              <a:rPr lang="es-AR" sz="1800"/>
              <a:t>Enviando el PDF a firmar (php mínimo ad-hoc)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116" name="Shape 116"/>
          <p:cNvSpPr/>
          <p:nvPr/>
        </p:nvSpPr>
        <p:spPr>
          <a:xfrm>
            <a:off x="467550" y="1288525"/>
            <a:ext cx="8458800" cy="322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707675" y="1657000"/>
            <a:ext cx="7676399" cy="4880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if</a:t>
            </a:r>
            <a:r>
              <a:rPr lang="es-AR" sz="1200">
                <a:solidFill>
                  <a:schemeClr val="dk1"/>
                </a:solidFill>
              </a:rPr>
              <a:t> (</a:t>
            </a:r>
            <a:r>
              <a:rPr b="1" lang="es-AR" sz="1200">
                <a:solidFill>
                  <a:schemeClr val="dk1"/>
                </a:solidFill>
              </a:rPr>
              <a:t>!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999999"/>
                </a:solidFill>
              </a:rPr>
              <a:t>isset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008080"/>
                </a:solidFill>
              </a:rPr>
              <a:t>$_POST</a:t>
            </a:r>
            <a:r>
              <a:rPr lang="es-AR" sz="1200">
                <a:solidFill>
                  <a:schemeClr val="dk1"/>
                </a:solidFill>
              </a:rPr>
              <a:t>[</a:t>
            </a:r>
            <a:r>
              <a:rPr lang="es-AR" sz="1200">
                <a:solidFill>
                  <a:srgbClr val="BB8844"/>
                </a:solidFill>
              </a:rPr>
              <a:t>'codigo'</a:t>
            </a:r>
            <a:r>
              <a:rPr lang="es-AR" sz="1200">
                <a:solidFill>
                  <a:schemeClr val="dk1"/>
                </a:solidFill>
              </a:rPr>
              <a:t>])) {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header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'HTTP/1.1 500 Internal Server Error'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b="1" lang="es-AR" sz="1200">
                <a:solidFill>
                  <a:schemeClr val="dk1"/>
                </a:solidFill>
              </a:rPr>
              <a:t>die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"Falta indicar el codigo"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}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if</a:t>
            </a:r>
            <a:r>
              <a:rPr lang="es-AR" sz="1200">
                <a:solidFill>
                  <a:schemeClr val="dk1"/>
                </a:solidFill>
              </a:rPr>
              <a:t> ( </a:t>
            </a:r>
            <a:r>
              <a:rPr b="1" lang="es-AR" sz="1200">
                <a:solidFill>
                  <a:schemeClr val="dk1"/>
                </a:solidFill>
              </a:rPr>
              <a:t>!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validar_sesion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008080"/>
                </a:solidFill>
              </a:rPr>
              <a:t>$_POST</a:t>
            </a:r>
            <a:r>
              <a:rPr lang="es-AR" sz="1200">
                <a:solidFill>
                  <a:schemeClr val="dk1"/>
                </a:solidFill>
              </a:rPr>
              <a:t>[</a:t>
            </a:r>
            <a:r>
              <a:rPr lang="es-AR" sz="1200">
                <a:solidFill>
                  <a:srgbClr val="BB8844"/>
                </a:solidFill>
              </a:rPr>
              <a:t>'codigo'</a:t>
            </a:r>
            <a:r>
              <a:rPr lang="es-AR" sz="1200">
                <a:solidFill>
                  <a:schemeClr val="dk1"/>
                </a:solidFill>
              </a:rPr>
              <a:t>])) {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header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'HTTP/1.1 500 Internal Server Error'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b="1" lang="es-AR" sz="1200">
                <a:solidFill>
                  <a:schemeClr val="dk1"/>
                </a:solidFill>
              </a:rPr>
              <a:t>die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"Codigo invalido"</a:t>
            </a:r>
            <a:r>
              <a:rPr lang="es-AR" sz="1200">
                <a:solidFill>
                  <a:schemeClr val="dk1"/>
                </a:solidFill>
              </a:rPr>
              <a:t>);   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}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if</a:t>
            </a:r>
            <a:r>
              <a:rPr lang="es-AR" sz="1200">
                <a:solidFill>
                  <a:schemeClr val="dk1"/>
                </a:solidFill>
              </a:rPr>
              <a:t> (</a:t>
            </a:r>
            <a:r>
              <a:rPr lang="es-AR" sz="1200">
                <a:solidFill>
                  <a:srgbClr val="008080"/>
                </a:solidFill>
              </a:rPr>
              <a:t>$_FILES</a:t>
            </a:r>
            <a:r>
              <a:rPr lang="es-AR" sz="1200">
                <a:solidFill>
                  <a:schemeClr val="dk1"/>
                </a:solidFill>
              </a:rPr>
              <a:t>[</a:t>
            </a:r>
            <a:r>
              <a:rPr lang="es-AR" sz="1200">
                <a:solidFill>
                  <a:srgbClr val="BB8844"/>
                </a:solidFill>
              </a:rPr>
              <a:t>"md5_fileSigned"</a:t>
            </a:r>
            <a:r>
              <a:rPr lang="es-AR" sz="1200">
                <a:solidFill>
                  <a:schemeClr val="dk1"/>
                </a:solidFill>
              </a:rPr>
              <a:t>][</a:t>
            </a:r>
            <a:r>
              <a:rPr lang="es-AR" sz="1200">
                <a:solidFill>
                  <a:srgbClr val="BB8844"/>
                </a:solidFill>
              </a:rPr>
              <a:t>"error"</a:t>
            </a:r>
            <a:r>
              <a:rPr lang="es-AR" sz="1200">
                <a:solidFill>
                  <a:schemeClr val="dk1"/>
                </a:solidFill>
              </a:rPr>
              <a:t>] </a:t>
            </a:r>
            <a:r>
              <a:rPr b="1" lang="es-AR" sz="1200">
                <a:solidFill>
                  <a:schemeClr val="dk1"/>
                </a:solidFill>
              </a:rPr>
              <a:t>!=</a:t>
            </a:r>
            <a:r>
              <a:rPr lang="es-AR" sz="1200">
                <a:solidFill>
                  <a:schemeClr val="dk1"/>
                </a:solidFill>
              </a:rPr>
              <a:t> UPLOAD_ERR_OK) {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error_log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"Error uploading file"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header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'HTTP/1.1 500 Internal Server Error'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b="1" lang="es-AR" sz="1200">
                <a:solidFill>
                  <a:schemeClr val="dk1"/>
                </a:solidFill>
              </a:rPr>
              <a:t>die</a:t>
            </a:r>
            <a:r>
              <a:rPr lang="es-AR" sz="1200">
                <a:solidFill>
                  <a:schemeClr val="dk1"/>
                </a:solidFill>
              </a:rPr>
              <a:t>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}       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rgbClr val="008080"/>
                </a:solidFill>
              </a:rPr>
              <a:t>$path</a:t>
            </a:r>
            <a:r>
              <a:rPr b="1" lang="es-AR" sz="1200">
                <a:solidFill>
                  <a:schemeClr val="dk1"/>
                </a:solidFill>
              </a:rPr>
              <a:t> = </a:t>
            </a:r>
            <a:r>
              <a:rPr b="1" lang="es-AR" sz="1200">
                <a:solidFill>
                  <a:srgbClr val="008080"/>
                </a:solidFill>
              </a:rPr>
              <a:t>$_FILES</a:t>
            </a:r>
            <a:r>
              <a:rPr b="1" lang="es-AR" sz="1200">
                <a:solidFill>
                  <a:schemeClr val="dk1"/>
                </a:solidFill>
              </a:rPr>
              <a:t>[</a:t>
            </a:r>
            <a:r>
              <a:rPr b="1" lang="es-AR" sz="1200">
                <a:solidFill>
                  <a:srgbClr val="BB8844"/>
                </a:solidFill>
              </a:rPr>
              <a:t>'md5_fileSigned'</a:t>
            </a:r>
            <a:r>
              <a:rPr b="1" lang="es-AR" sz="1200">
                <a:solidFill>
                  <a:schemeClr val="dk1"/>
                </a:solidFill>
              </a:rPr>
              <a:t>][</a:t>
            </a:r>
            <a:r>
              <a:rPr b="1" lang="es-AR" sz="1200">
                <a:solidFill>
                  <a:srgbClr val="BB8844"/>
                </a:solidFill>
              </a:rPr>
              <a:t>'tmp_name'</a:t>
            </a:r>
            <a:r>
              <a:rPr b="1" lang="es-AR" sz="1200">
                <a:solidFill>
                  <a:schemeClr val="dk1"/>
                </a:solidFill>
              </a:rPr>
              <a:t>];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$destino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=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999999"/>
                </a:solidFill>
              </a:rPr>
              <a:t>dirname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999999"/>
                </a:solidFill>
              </a:rPr>
              <a:t>dirname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b="1" lang="es-AR" sz="1200">
                <a:solidFill>
                  <a:schemeClr val="dk1"/>
                </a:solidFill>
              </a:rPr>
              <a:t>__FILE__</a:t>
            </a:r>
            <a:r>
              <a:rPr lang="es-AR" sz="1200">
                <a:solidFill>
                  <a:schemeClr val="dk1"/>
                </a:solidFill>
              </a:rPr>
              <a:t>))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'/docFirmado1.pdf'</a:t>
            </a:r>
            <a:r>
              <a:rPr lang="es-AR" sz="1200">
                <a:solidFill>
                  <a:schemeClr val="dk1"/>
                </a:solidFill>
              </a:rPr>
              <a:t>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if</a:t>
            </a:r>
            <a:r>
              <a:rPr lang="es-AR" sz="1200">
                <a:solidFill>
                  <a:schemeClr val="dk1"/>
                </a:solidFill>
              </a:rPr>
              <a:t> (</a:t>
            </a:r>
            <a:r>
              <a:rPr b="1" lang="es-AR" sz="1200">
                <a:solidFill>
                  <a:schemeClr val="dk1"/>
                </a:solidFill>
              </a:rPr>
              <a:t>!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999999"/>
                </a:solidFill>
              </a:rPr>
              <a:t>move_uploaded_file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008080"/>
                </a:solidFill>
              </a:rPr>
              <a:t>$path</a:t>
            </a:r>
            <a:r>
              <a:rPr lang="es-AR" sz="1200">
                <a:solidFill>
                  <a:schemeClr val="dk1"/>
                </a:solidFill>
              </a:rPr>
              <a:t>, </a:t>
            </a:r>
            <a:r>
              <a:rPr lang="es-AR" sz="1200">
                <a:solidFill>
                  <a:srgbClr val="008080"/>
                </a:solidFill>
              </a:rPr>
              <a:t>$destino</a:t>
            </a:r>
            <a:r>
              <a:rPr lang="es-AR" sz="1200">
                <a:solidFill>
                  <a:schemeClr val="dk1"/>
                </a:solidFill>
              </a:rPr>
              <a:t>)) {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error_log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"Error uploading file"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lang="es-AR" sz="1200">
                <a:solidFill>
                  <a:srgbClr val="999999"/>
                </a:solidFill>
              </a:rPr>
              <a:t>header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'HTTP/1.1 500 Internal Server Error'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        </a:t>
            </a:r>
            <a:r>
              <a:rPr b="1" lang="es-AR" sz="1200">
                <a:solidFill>
                  <a:schemeClr val="dk1"/>
                </a:solidFill>
              </a:rPr>
              <a:t>die</a:t>
            </a:r>
            <a:r>
              <a:rPr lang="es-AR" sz="1200">
                <a:solidFill>
                  <a:schemeClr val="dk1"/>
                </a:solidFill>
              </a:rPr>
              <a:t>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}</a:t>
            </a:r>
            <a:br>
              <a:rPr lang="es-AR" sz="1200">
                <a:solidFill>
                  <a:schemeClr val="dk1"/>
                </a:solidFill>
              </a:rPr>
            </a:br>
            <a:br>
              <a:rPr lang="es-AR" sz="1200">
                <a:solidFill>
                  <a:schemeClr val="dk1"/>
                </a:solidFill>
              </a:rPr>
            </a:b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1200">
              <a:solidFill>
                <a:srgbClr val="999999"/>
              </a:solidFill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575075" y="1105825"/>
            <a:ext cx="6434999" cy="5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-AR" sz="1800"/>
              <a:t>Paso 3: </a:t>
            </a:r>
            <a:r>
              <a:rPr lang="es-AR" sz="1800"/>
              <a:t>Recibiendo el PDF firmado (php mínimo ad-hoc)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124" name="Shape 124"/>
          <p:cNvSpPr/>
          <p:nvPr/>
        </p:nvSpPr>
        <p:spPr>
          <a:xfrm>
            <a:off x="467550" y="1288525"/>
            <a:ext cx="8458800" cy="322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25" name="Shape 125"/>
          <p:cNvSpPr txBox="1"/>
          <p:nvPr/>
        </p:nvSpPr>
        <p:spPr>
          <a:xfrm>
            <a:off x="555275" y="2190400"/>
            <a:ext cx="7676399" cy="23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s-AR" sz="1200">
                <a:solidFill>
                  <a:srgbClr val="999999"/>
                </a:solidFill>
              </a:rPr>
              <a:t>&lt;?php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...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$firmador</a:t>
            </a:r>
            <a:r>
              <a:rPr b="1" lang="es-AR" sz="1200">
                <a:solidFill>
                  <a:schemeClr val="dk1"/>
                </a:solidFill>
              </a:rPr>
              <a:t>-&gt;</a:t>
            </a:r>
            <a:r>
              <a:rPr lang="es-AR" sz="1200">
                <a:solidFill>
                  <a:srgbClr val="008080"/>
                </a:solidFill>
              </a:rPr>
              <a:t>generar_applet_firma_multiple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BB8844"/>
                </a:solidFill>
              </a:rPr>
              <a:t>"firmador.jar"</a:t>
            </a:r>
            <a:r>
              <a:rPr lang="es-AR" sz="1200">
                <a:solidFill>
                  <a:schemeClr val="dk1"/>
                </a:solidFill>
              </a:rPr>
              <a:t>,  </a:t>
            </a:r>
            <a:r>
              <a:rPr lang="es-AR" sz="1200">
                <a:solidFill>
                  <a:srgbClr val="008080"/>
                </a:solidFill>
              </a:rPr>
              <a:t>$url_actual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"?accion=recibir"</a:t>
            </a:r>
            <a:r>
              <a:rPr lang="es-AR" sz="1200">
                <a:solidFill>
                  <a:schemeClr val="dk1"/>
                </a:solidFill>
              </a:rPr>
              <a:t>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b="1" lang="es-AR" sz="1200">
                <a:solidFill>
                  <a:schemeClr val="dk1"/>
                </a:solidFill>
              </a:rPr>
              <a:t>...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rgbClr val="999999"/>
                </a:solidFill>
              </a:rPr>
              <a:t>?&gt;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//En el codigo JS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&lt;script type='text/javascript'&gt;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document.AppletFirmador.agregarDocumento("1", "http://....");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document.AppletFirmador.agregarDocumento("2", "http://....");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....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575075" y="1105825"/>
            <a:ext cx="6434999" cy="1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-AR" sz="1800"/>
              <a:t>Caso de uso: </a:t>
            </a:r>
            <a:r>
              <a:rPr lang="es-AR" sz="1800"/>
              <a:t>Firma múltiple</a:t>
            </a:r>
            <a:br>
              <a:rPr lang="es-AR" sz="1800"/>
            </a:br>
          </a:p>
          <a:p>
            <a:pPr lvl="0" rtl="0">
              <a:spcBef>
                <a:spcPts val="0"/>
              </a:spcBef>
              <a:buNone/>
            </a:pPr>
            <a:r>
              <a:rPr lang="es-AR"/>
              <a:t>El Applet ya no va a recibir la URL de descarga del PDF, sino que se va a tener que notificar uno a uno los PDFs a firmar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 txBox="1"/>
          <p:nvPr/>
        </p:nvSpPr>
        <p:spPr>
          <a:xfrm>
            <a:off x="555275" y="5288350"/>
            <a:ext cx="7258800" cy="1227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b="1" lang="es-AR" sz="1200">
                <a:solidFill>
                  <a:srgbClr val="999999"/>
                </a:solidFill>
              </a:rPr>
              <a:t>&lt;?php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chemeClr val="dk1"/>
                </a:solidFill>
              </a:rPr>
              <a:t>...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$id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=</a:t>
            </a:r>
            <a:r>
              <a:rPr lang="es-AR" sz="1200">
                <a:solidFill>
                  <a:schemeClr val="dk1"/>
                </a:solidFill>
              </a:rPr>
              <a:t> (int) </a:t>
            </a:r>
            <a:r>
              <a:rPr lang="es-AR" sz="1200">
                <a:solidFill>
                  <a:srgbClr val="008080"/>
                </a:solidFill>
              </a:rPr>
              <a:t>$_POST</a:t>
            </a:r>
            <a:r>
              <a:rPr lang="es-AR" sz="1200">
                <a:solidFill>
                  <a:schemeClr val="dk1"/>
                </a:solidFill>
              </a:rPr>
              <a:t>[</a:t>
            </a:r>
            <a:r>
              <a:rPr lang="es-AR" sz="1200">
                <a:solidFill>
                  <a:srgbClr val="BB8844"/>
                </a:solidFill>
              </a:rPr>
              <a:t>'id'</a:t>
            </a:r>
            <a:r>
              <a:rPr lang="es-AR" sz="1200">
                <a:solidFill>
                  <a:schemeClr val="dk1"/>
                </a:solidFill>
              </a:rPr>
              <a:t>];</a:t>
            </a:r>
            <a:br>
              <a:rPr lang="es-AR" sz="1200">
                <a:solidFill>
                  <a:schemeClr val="dk1"/>
                </a:solidFill>
              </a:rPr>
            </a:br>
            <a:r>
              <a:rPr lang="es-AR" sz="1200">
                <a:solidFill>
                  <a:schemeClr val="dk1"/>
                </a:solidFill>
              </a:rPr>
              <a:t>        </a:t>
            </a:r>
            <a:r>
              <a:rPr lang="es-AR" sz="1200">
                <a:solidFill>
                  <a:srgbClr val="008080"/>
                </a:solidFill>
              </a:rPr>
              <a:t>$destino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b="1" lang="es-AR" sz="1200">
                <a:solidFill>
                  <a:schemeClr val="dk1"/>
                </a:solidFill>
              </a:rPr>
              <a:t>=</a:t>
            </a:r>
            <a:r>
              <a:rPr lang="es-AR" sz="1200">
                <a:solidFill>
                  <a:schemeClr val="dk1"/>
                </a:solidFill>
              </a:rPr>
              <a:t> </a:t>
            </a:r>
            <a:r>
              <a:rPr lang="es-AR" sz="1200">
                <a:solidFill>
                  <a:srgbClr val="999999"/>
                </a:solidFill>
              </a:rPr>
              <a:t>dirname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lang="es-AR" sz="1200">
                <a:solidFill>
                  <a:srgbClr val="999999"/>
                </a:solidFill>
              </a:rPr>
              <a:t>dirname</a:t>
            </a:r>
            <a:r>
              <a:rPr lang="es-AR" sz="1200">
                <a:solidFill>
                  <a:schemeClr val="dk1"/>
                </a:solidFill>
              </a:rPr>
              <a:t>(</a:t>
            </a:r>
            <a:r>
              <a:rPr b="1" lang="es-AR" sz="1200">
                <a:solidFill>
                  <a:schemeClr val="dk1"/>
                </a:solidFill>
              </a:rPr>
              <a:t>__FILE__</a:t>
            </a:r>
            <a:r>
              <a:rPr lang="es-AR" sz="1200">
                <a:solidFill>
                  <a:schemeClr val="dk1"/>
                </a:solidFill>
              </a:rPr>
              <a:t>))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'/multiples_firmados/doc_'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008080"/>
                </a:solidFill>
              </a:rPr>
              <a:t>$id</a:t>
            </a:r>
            <a:r>
              <a:rPr b="1" lang="es-AR" sz="1200">
                <a:solidFill>
                  <a:schemeClr val="dk1"/>
                </a:solidFill>
              </a:rPr>
              <a:t>.</a:t>
            </a:r>
            <a:r>
              <a:rPr lang="es-AR" sz="1200">
                <a:solidFill>
                  <a:srgbClr val="BB8844"/>
                </a:solidFill>
              </a:rPr>
              <a:t>'.pdf'</a:t>
            </a:r>
            <a:r>
              <a:rPr lang="es-AR" sz="1200">
                <a:solidFill>
                  <a:schemeClr val="dk1"/>
                </a:solidFill>
              </a:rPr>
              <a:t>;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chemeClr val="dk1"/>
                </a:solidFill>
              </a:rPr>
              <a:t>...</a:t>
            </a:r>
            <a:br>
              <a:rPr lang="es-AR" sz="1200">
                <a:solidFill>
                  <a:schemeClr val="dk1"/>
                </a:solidFill>
              </a:rPr>
            </a:br>
            <a:r>
              <a:rPr b="1" lang="es-AR" sz="1200">
                <a:solidFill>
                  <a:srgbClr val="999999"/>
                </a:solidFill>
              </a:rPr>
              <a:t>?&gt;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479075" y="4291925"/>
            <a:ext cx="7773600" cy="100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AR">
                <a:solidFill>
                  <a:schemeClr val="dk1"/>
                </a:solidFill>
              </a:rPr>
              <a:t>Una vez que el Applet descarga y firma los PDFs se ejecuta un pedido POST por cada pdf firmado. Desde PHP debe atraparse el parámetro </a:t>
            </a:r>
            <a:r>
              <a:rPr i="1" lang="es-AR">
                <a:solidFill>
                  <a:schemeClr val="dk1"/>
                </a:solidFill>
              </a:rPr>
              <a:t>id</a:t>
            </a:r>
            <a:r>
              <a:rPr lang="es-AR">
                <a:solidFill>
                  <a:schemeClr val="dk1"/>
                </a:solidFill>
              </a:rPr>
              <a:t> (en este ejemplo es un numero) para poder asociarlo al documento solicitado: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con Apps Web</a:t>
            </a:r>
          </a:p>
        </p:txBody>
      </p:sp>
      <p:sp>
        <p:nvSpPr>
          <p:cNvPr id="134" name="Shape 134"/>
          <p:cNvSpPr/>
          <p:nvPr/>
        </p:nvSpPr>
        <p:spPr>
          <a:xfrm>
            <a:off x="467550" y="1288525"/>
            <a:ext cx="8458800" cy="32252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575075" y="2190400"/>
            <a:ext cx="7676399" cy="23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136" name="Shape 136"/>
          <p:cNvSpPr txBox="1"/>
          <p:nvPr/>
        </p:nvSpPr>
        <p:spPr>
          <a:xfrm>
            <a:off x="575075" y="953425"/>
            <a:ext cx="6434999" cy="1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s-AR" sz="1800"/>
              <a:t>Alternativa: </a:t>
            </a:r>
            <a:r>
              <a:rPr lang="es-AR" sz="1800"/>
              <a:t>utilizando Toba. Hay un componente </a:t>
            </a:r>
            <a:r>
              <a:rPr b="1" lang="es-AR" sz="1800"/>
              <a:t>firma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808350" y="1563450"/>
            <a:ext cx="7777200" cy="510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-AR" sz="1000">
                <a:solidFill>
                  <a:schemeClr val="dk1"/>
                </a:solidFill>
              </a:rPr>
              <a:t>    </a:t>
            </a:r>
            <a:r>
              <a:rPr b="1" lang="es-AR" sz="1000">
                <a:solidFill>
                  <a:schemeClr val="dk1"/>
                </a:solidFill>
              </a:rPr>
              <a:t>function</a:t>
            </a:r>
            <a:r>
              <a:rPr lang="es-AR" sz="1000">
                <a:solidFill>
                  <a:schemeClr val="dk1"/>
                </a:solidFill>
              </a:rPr>
              <a:t> </a:t>
            </a:r>
            <a:r>
              <a:rPr b="1" lang="es-AR" sz="1000">
                <a:solidFill>
                  <a:srgbClr val="990000"/>
                </a:solidFill>
              </a:rPr>
              <a:t>conf__firmador</a:t>
            </a:r>
            <a:r>
              <a:rPr lang="es-AR" sz="1000">
                <a:solidFill>
                  <a:schemeClr val="dk1"/>
                </a:solidFill>
              </a:rPr>
              <a:t>(toba_ei_firma </a:t>
            </a:r>
            <a:r>
              <a:rPr lang="es-AR" sz="1000">
                <a:solidFill>
                  <a:srgbClr val="008080"/>
                </a:solidFill>
              </a:rPr>
              <a:t>$firmador</a:t>
            </a:r>
            <a:r>
              <a:rPr lang="es-AR" sz="1000">
                <a:solidFill>
                  <a:schemeClr val="dk1"/>
                </a:solidFill>
              </a:rPr>
              <a:t>)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{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lang="es-AR" sz="1000">
                <a:solidFill>
                  <a:srgbClr val="008080"/>
                </a:solidFill>
              </a:rPr>
              <a:t>$firmador</a:t>
            </a:r>
            <a:r>
              <a:rPr b="1" lang="es-AR" sz="1000">
                <a:solidFill>
                  <a:schemeClr val="dk1"/>
                </a:solidFill>
              </a:rPr>
              <a:t>-&gt;</a:t>
            </a:r>
            <a:r>
              <a:rPr lang="es-AR" sz="1000">
                <a:solidFill>
                  <a:srgbClr val="008080"/>
                </a:solidFill>
              </a:rPr>
              <a:t>set_motivo_firma</a:t>
            </a:r>
            <a:r>
              <a:rPr lang="es-AR" sz="1000">
                <a:solidFill>
                  <a:schemeClr val="dk1"/>
                </a:solidFill>
              </a:rPr>
              <a:t>(</a:t>
            </a:r>
            <a:r>
              <a:rPr lang="es-AR" sz="1000">
                <a:solidFill>
                  <a:srgbClr val="BB8844"/>
                </a:solidFill>
              </a:rPr>
              <a:t>"Ejempo de Toba"</a:t>
            </a:r>
            <a:r>
              <a:rPr lang="es-AR" sz="1000">
                <a:solidFill>
                  <a:schemeClr val="dk1"/>
                </a:solidFill>
              </a:rPr>
              <a:t>);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lang="es-AR" sz="1000">
                <a:solidFill>
                  <a:srgbClr val="008080"/>
                </a:solidFill>
              </a:rPr>
              <a:t>$firmador</a:t>
            </a:r>
            <a:r>
              <a:rPr b="1" lang="es-AR" sz="1000">
                <a:solidFill>
                  <a:schemeClr val="dk1"/>
                </a:solidFill>
              </a:rPr>
              <a:t>-&gt;</a:t>
            </a:r>
            <a:r>
              <a:rPr lang="es-AR" sz="1000">
                <a:solidFill>
                  <a:srgbClr val="008080"/>
                </a:solidFill>
              </a:rPr>
              <a:t>set_dimension</a:t>
            </a:r>
            <a:r>
              <a:rPr lang="es-AR" sz="1000">
                <a:solidFill>
                  <a:schemeClr val="dk1"/>
                </a:solidFill>
              </a:rPr>
              <a:t>(</a:t>
            </a:r>
            <a:r>
              <a:rPr lang="es-AR" sz="1000">
                <a:solidFill>
                  <a:srgbClr val="BB8844"/>
                </a:solidFill>
              </a:rPr>
              <a:t>"500px"</a:t>
            </a:r>
            <a:r>
              <a:rPr lang="es-AR" sz="1000">
                <a:solidFill>
                  <a:schemeClr val="dk1"/>
                </a:solidFill>
              </a:rPr>
              <a:t>, </a:t>
            </a:r>
            <a:r>
              <a:rPr lang="es-AR" sz="1000">
                <a:solidFill>
                  <a:srgbClr val="BB8844"/>
                </a:solidFill>
              </a:rPr>
              <a:t>"300px"</a:t>
            </a:r>
            <a:r>
              <a:rPr lang="es-AR" sz="1000">
                <a:solidFill>
                  <a:schemeClr val="dk1"/>
                </a:solidFill>
              </a:rPr>
              <a:t>);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i="1" lang="es-AR" sz="1000">
                <a:solidFill>
                  <a:srgbClr val="999988"/>
                </a:solidFill>
              </a:rPr>
              <a:t>//Se genera el PDF, así cuando lo viene a pedir el 'get_pdf' ya esta generado (mas facil ver los errores aca que en el evento)</a:t>
            </a:r>
            <a:br>
              <a:rPr i="1" lang="es-AR" sz="1000">
                <a:solidFill>
                  <a:srgbClr val="999988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lang="es-AR" sz="1000">
                <a:solidFill>
                  <a:srgbClr val="008080"/>
                </a:solidFill>
              </a:rPr>
              <a:t>$this</a:t>
            </a:r>
            <a:r>
              <a:rPr b="1" lang="es-AR" sz="1000">
                <a:solidFill>
                  <a:schemeClr val="dk1"/>
                </a:solidFill>
              </a:rPr>
              <a:t>-&gt;</a:t>
            </a:r>
            <a:r>
              <a:rPr lang="es-AR" sz="1000">
                <a:solidFill>
                  <a:srgbClr val="008080"/>
                </a:solidFill>
              </a:rPr>
              <a:t>generar_pdf</a:t>
            </a:r>
            <a:r>
              <a:rPr lang="es-AR" sz="1000">
                <a:solidFill>
                  <a:schemeClr val="dk1"/>
                </a:solidFill>
              </a:rPr>
              <a:t>();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}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b="1" sz="1000">
              <a:solidFill>
                <a:srgbClr val="999999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s-AR" sz="1000">
                <a:solidFill>
                  <a:schemeClr val="dk1"/>
                </a:solidFill>
              </a:rPr>
              <a:t>   </a:t>
            </a:r>
            <a:r>
              <a:rPr lang="es-AR" sz="1000">
                <a:solidFill>
                  <a:srgbClr val="BB8844"/>
                </a:solidFill>
              </a:rPr>
              <a:t>/**</a:t>
            </a:r>
            <a:br>
              <a:rPr lang="es-AR" sz="1000">
                <a:solidFill>
                  <a:srgbClr val="BB8844"/>
                </a:solidFill>
              </a:rPr>
            </a:br>
            <a:r>
              <a:rPr lang="es-AR" sz="1000">
                <a:solidFill>
                  <a:srgbClr val="BB8844"/>
                </a:solidFill>
              </a:rPr>
              <a:t>     * Se envia el PDF sin firmar hacia el Applet</a:t>
            </a:r>
            <a:br>
              <a:rPr lang="es-AR" sz="1000">
                <a:solidFill>
                  <a:srgbClr val="BB8844"/>
                </a:solidFill>
              </a:rPr>
            </a:br>
            <a:r>
              <a:rPr lang="es-AR" sz="1000">
                <a:solidFill>
                  <a:srgbClr val="BB8844"/>
                </a:solidFill>
              </a:rPr>
              <a:t>     */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</a:t>
            </a:r>
            <a:r>
              <a:rPr b="1" lang="es-AR" sz="1000">
                <a:solidFill>
                  <a:schemeClr val="dk1"/>
                </a:solidFill>
              </a:rPr>
              <a:t>function</a:t>
            </a:r>
            <a:r>
              <a:rPr lang="es-AR" sz="1000">
                <a:solidFill>
                  <a:schemeClr val="dk1"/>
                </a:solidFill>
              </a:rPr>
              <a:t> </a:t>
            </a:r>
            <a:r>
              <a:rPr b="1" lang="es-AR" sz="1000">
                <a:solidFill>
                  <a:srgbClr val="990000"/>
                </a:solidFill>
              </a:rPr>
              <a:t>evt__firmador__enviar_pdf</a:t>
            </a:r>
            <a:r>
              <a:rPr lang="es-AR" sz="1000">
                <a:solidFill>
                  <a:schemeClr val="dk1"/>
                </a:solidFill>
              </a:rPr>
              <a:t>(</a:t>
            </a:r>
            <a:r>
              <a:rPr lang="es-AR" sz="1000">
                <a:solidFill>
                  <a:srgbClr val="008080"/>
                </a:solidFill>
              </a:rPr>
              <a:t>$token</a:t>
            </a:r>
            <a:r>
              <a:rPr lang="es-AR" sz="1000">
                <a:solidFill>
                  <a:schemeClr val="dk1"/>
                </a:solidFill>
              </a:rPr>
              <a:t>)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{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i="1" lang="es-AR" sz="1000">
                <a:solidFill>
                  <a:srgbClr val="999988"/>
                </a:solidFill>
              </a:rPr>
              <a:t>//Este metodo necesita retornar el contenido del PDF, puede ser un archivo del sistema de archivos o una columna en la base de datos</a:t>
            </a:r>
            <a:br>
              <a:rPr i="1" lang="es-AR" sz="1000">
                <a:solidFill>
                  <a:srgbClr val="999988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i="1" lang="es-AR" sz="1000">
                <a:solidFill>
                  <a:srgbClr val="999988"/>
                </a:solidFill>
              </a:rPr>
              <a:t>//$contenido_pdf = file_get_contents($archivo);</a:t>
            </a:r>
            <a:br>
              <a:rPr i="1" lang="es-AR" sz="1000">
                <a:solidFill>
                  <a:srgbClr val="999988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i="1" lang="es-AR" sz="1000">
                <a:solidFill>
                  <a:srgbClr val="999988"/>
                </a:solidFill>
              </a:rPr>
              <a:t>//$contenido_pdf = stream_get_contents($datos['columna_pdf']);</a:t>
            </a:r>
            <a:br>
              <a:rPr i="1" lang="es-AR" sz="1000">
                <a:solidFill>
                  <a:srgbClr val="999988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b="1" lang="es-AR" sz="1000">
                <a:solidFill>
                  <a:schemeClr val="dk1"/>
                </a:solidFill>
              </a:rPr>
              <a:t>return</a:t>
            </a:r>
            <a:r>
              <a:rPr lang="es-AR" sz="1000">
                <a:solidFill>
                  <a:schemeClr val="dk1"/>
                </a:solidFill>
              </a:rPr>
              <a:t> </a:t>
            </a:r>
            <a:r>
              <a:rPr lang="es-AR" sz="1000">
                <a:solidFill>
                  <a:srgbClr val="008080"/>
                </a:solidFill>
              </a:rPr>
              <a:t>$contenido_pdf</a:t>
            </a:r>
            <a:r>
              <a:rPr lang="es-AR" sz="1000">
                <a:solidFill>
                  <a:schemeClr val="dk1"/>
                </a:solidFill>
              </a:rPr>
              <a:t>;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}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</a:t>
            </a:r>
            <a:r>
              <a:rPr lang="es-AR" sz="1000">
                <a:solidFill>
                  <a:srgbClr val="BB8844"/>
                </a:solidFill>
              </a:rPr>
              <a:t>/**</a:t>
            </a:r>
            <a:br>
              <a:rPr lang="es-AR" sz="1000">
                <a:solidFill>
                  <a:srgbClr val="BB8844"/>
                </a:solidFill>
              </a:rPr>
            </a:br>
            <a:r>
              <a:rPr lang="es-AR" sz="1000">
                <a:solidFill>
                  <a:srgbClr val="BB8844"/>
                </a:solidFill>
              </a:rPr>
              <a:t>     * Se recibe el PDF firmado desde el Applet</a:t>
            </a:r>
            <a:br>
              <a:rPr lang="es-AR" sz="1000">
                <a:solidFill>
                  <a:srgbClr val="BB8844"/>
                </a:solidFill>
              </a:rPr>
            </a:br>
            <a:r>
              <a:rPr lang="es-AR" sz="1000">
                <a:solidFill>
                  <a:srgbClr val="BB8844"/>
                </a:solidFill>
              </a:rPr>
              <a:t>     */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</a:t>
            </a:r>
            <a:r>
              <a:rPr b="1" lang="es-AR" sz="1000">
                <a:solidFill>
                  <a:schemeClr val="dk1"/>
                </a:solidFill>
              </a:rPr>
              <a:t>function</a:t>
            </a:r>
            <a:r>
              <a:rPr lang="es-AR" sz="1000">
                <a:solidFill>
                  <a:schemeClr val="dk1"/>
                </a:solidFill>
              </a:rPr>
              <a:t> </a:t>
            </a:r>
            <a:r>
              <a:rPr b="1" lang="es-AR" sz="1000">
                <a:solidFill>
                  <a:srgbClr val="990000"/>
                </a:solidFill>
              </a:rPr>
              <a:t>evt__firmador__recibir_pdf_firmado</a:t>
            </a:r>
            <a:r>
              <a:rPr lang="es-AR" sz="1000">
                <a:solidFill>
                  <a:schemeClr val="dk1"/>
                </a:solidFill>
              </a:rPr>
              <a:t>(</a:t>
            </a:r>
            <a:r>
              <a:rPr lang="es-AR" sz="1000">
                <a:solidFill>
                  <a:srgbClr val="008080"/>
                </a:solidFill>
              </a:rPr>
              <a:t>$path</a:t>
            </a:r>
            <a:r>
              <a:rPr lang="es-AR" sz="1000">
                <a:solidFill>
                  <a:schemeClr val="dk1"/>
                </a:solidFill>
              </a:rPr>
              <a:t>, </a:t>
            </a:r>
            <a:r>
              <a:rPr lang="es-AR" sz="1000">
                <a:solidFill>
                  <a:srgbClr val="008080"/>
                </a:solidFill>
              </a:rPr>
              <a:t>$token</a:t>
            </a:r>
            <a:r>
              <a:rPr lang="es-AR" sz="1000">
                <a:solidFill>
                  <a:schemeClr val="dk1"/>
                </a:solidFill>
              </a:rPr>
              <a:t>)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{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    </a:t>
            </a:r>
            <a:r>
              <a:rPr lang="es-AR" sz="1000">
                <a:solidFill>
                  <a:srgbClr val="008080"/>
                </a:solidFill>
              </a:rPr>
              <a:t>$this</a:t>
            </a:r>
            <a:r>
              <a:rPr b="1" lang="es-AR" sz="1000">
                <a:solidFill>
                  <a:schemeClr val="dk1"/>
                </a:solidFill>
              </a:rPr>
              <a:t>-&gt;</a:t>
            </a:r>
            <a:r>
              <a:rPr lang="es-AR" sz="1000">
                <a:solidFill>
                  <a:srgbClr val="008080"/>
                </a:solidFill>
              </a:rPr>
              <a:t>guardar_pdf_en_tabla</a:t>
            </a:r>
            <a:r>
              <a:rPr lang="es-AR" sz="1000">
                <a:solidFill>
                  <a:schemeClr val="dk1"/>
                </a:solidFill>
              </a:rPr>
              <a:t>(</a:t>
            </a:r>
            <a:r>
              <a:rPr lang="es-AR" sz="1000">
                <a:solidFill>
                  <a:srgbClr val="008080"/>
                </a:solidFill>
              </a:rPr>
              <a:t>$path</a:t>
            </a:r>
            <a:r>
              <a:rPr lang="es-AR" sz="1000">
                <a:solidFill>
                  <a:schemeClr val="dk1"/>
                </a:solidFill>
              </a:rPr>
              <a:t>);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}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</a:t>
            </a:r>
            <a:br>
              <a:rPr lang="es-AR" sz="1000">
                <a:solidFill>
                  <a:schemeClr val="dk1"/>
                </a:solidFill>
              </a:rPr>
            </a:br>
            <a:r>
              <a:rPr lang="es-AR" sz="1000">
                <a:solidFill>
                  <a:schemeClr val="dk1"/>
                </a:solidFill>
              </a:rPr>
              <a:t>    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Origen: ONTI</a:t>
            </a:r>
          </a:p>
        </p:txBody>
      </p:sp>
      <p:sp>
        <p:nvSpPr>
          <p:cNvPr id="143" name="Shape 143"/>
          <p:cNvSpPr/>
          <p:nvPr/>
        </p:nvSpPr>
        <p:spPr>
          <a:xfrm>
            <a:off x="467550" y="1288525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Publicado en 2013 en Jefatura de Gabinete de Ministros (ONTI) como parte del </a:t>
            </a:r>
            <a:r>
              <a:rPr i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Cluster de Innovación de Firma Digital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Licencia libre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Parte de un caso de uso de un sistema del Ministerio de Economía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Positivo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Para acceder a clave privada/certs: </a:t>
            </a:r>
            <a:r>
              <a:rPr lang="es-AR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PKCS#11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y </a:t>
            </a:r>
            <a:r>
              <a:rPr lang="es-AR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MS-CAPI (CriptoAPI)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Para firmar: librerías </a:t>
            </a:r>
            <a:r>
              <a:rPr lang="es-AR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iText5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y </a:t>
            </a:r>
            <a:r>
              <a:rPr lang="es-AR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BouncyCastle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Control OSCP 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Permitía entrar a la tecnología. Funcionaba!</a:t>
            </a: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Problemas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 estaba del todo abstraído del caso de uso de MECON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Problemas de seguridad</a:t>
            </a:r>
          </a:p>
          <a:p>
            <a:pPr indent="-317500" lvl="1" marL="9144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777"/>
              <a:buFont typeface="Trebuchet MS"/>
              <a:buChar char="○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No controlaba origen/destino del pdf</a:t>
            </a:r>
          </a:p>
          <a:p>
            <a:pPr indent="-317500" lvl="1" marL="9144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7777"/>
              <a:buFont typeface="Trebuchet MS"/>
              <a:buChar char="○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Permitía cualquier certificado 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GUI complicada (llena de botones, parecia una pantalla de debug)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Semi-Spaghetti code. Compila solo con JDK 1.6 y versiones especificas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/>
        </p:nvSpPr>
        <p:spPr>
          <a:xfrm>
            <a:off x="1458900" y="390875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¿Qué es?</a:t>
            </a:r>
          </a:p>
        </p:txBody>
      </p:sp>
      <p:sp>
        <p:nvSpPr>
          <p:cNvPr id="17" name="Shape 17"/>
          <p:cNvSpPr/>
          <p:nvPr/>
        </p:nvSpPr>
        <p:spPr>
          <a:xfrm>
            <a:off x="467550" y="1517125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b="1"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Applet JAVA</a:t>
            </a: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firma documentos PDF, se integra en el flujo de una aplicación web (no es una app standalone)</a:t>
            </a:r>
          </a:p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Funciona con un token-usb o keystore del navegador/SO </a:t>
            </a:r>
          </a:p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Permite firmar un </a:t>
            </a:r>
            <a:r>
              <a:rPr b="1"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único o múltiples</a:t>
            </a: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documentos.</a:t>
            </a:r>
          </a:p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Valida la vigencia de certificados y OCSP (chequeo certificados revocados). Chequeo cadena de certificados (trusted-certificates)</a:t>
            </a:r>
          </a:p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Visualización </a:t>
            </a:r>
            <a:r>
              <a:rPr i="1"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inline</a:t>
            </a: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del documento (si lo permite navegador). Descarga/apertura en SO.</a:t>
            </a:r>
          </a:p>
          <a:p>
            <a:pPr indent="-368300" lvl="0" marL="457200" marR="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22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Integración sencilla con aplicaciones (ejemplos con PHP standalone y SIU-Toba)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1440300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Modificaciones SIU</a:t>
            </a:r>
          </a:p>
        </p:txBody>
      </p:sp>
      <p:sp>
        <p:nvSpPr>
          <p:cNvPr id="149" name="Shape 149"/>
          <p:cNvSpPr/>
          <p:nvPr/>
        </p:nvSpPr>
        <p:spPr>
          <a:xfrm>
            <a:off x="467550" y="1288528"/>
            <a:ext cx="8208899" cy="49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Objetivo inicial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ser lo mas quirúrgico posible para poder tomar posibles mejoras de ONTI u otros.</a:t>
            </a:r>
          </a:p>
          <a:p>
            <a:pPr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Nueva GUI, incluyendo visualización inline (si permite navegador)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Seguridad: integración con cookie (ej session-id de PHP)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Seguridad: chequeo cadenas certificados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Soporte caso de uso de Firma múltiple</a:t>
            </a:r>
          </a:p>
          <a:p>
            <a:pPr indent="-342900" lvl="0" marL="45720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Mejoras watermark (posibilidad de parametrizarlo, y se usa Annotations en lugar de modificar el documento)</a:t>
            </a:r>
          </a:p>
          <a:p>
            <a:pPr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rtl="0" algn="just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Pendientes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Soporte Linux y mejora elección del keystore en general (probablemente requiera un refactoring interno)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Mejoras menores de seguridad propuestas por ONTI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Permitir modificar el </a:t>
            </a:r>
            <a:r>
              <a:rPr i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Motivo / Razón</a:t>
            </a: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de firma </a:t>
            </a:r>
          </a:p>
          <a:p>
            <a:pPr indent="-342900" lvl="0" marL="457200" rtl="0" algn="just">
              <a:spcBef>
                <a:spcPts val="0"/>
              </a:spcBef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Formato PDF-pAdes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/>
        </p:nvSpPr>
        <p:spPr>
          <a:xfrm>
            <a:off x="2129502" y="772037"/>
            <a:ext cx="4524899" cy="13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4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Contacto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992850" y="2057775"/>
            <a:ext cx="8034600" cy="3975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s-AR" sz="2400"/>
              <a:t>Foro SIU - Firma Digital</a:t>
            </a:r>
            <a:r>
              <a:rPr lang="es-AR" sz="2400"/>
              <a:t> </a:t>
            </a:r>
            <a:br>
              <a:rPr lang="es-AR" sz="2400"/>
            </a:br>
            <a:r>
              <a:rPr lang="es-AR" sz="2400" u="sng">
                <a:solidFill>
                  <a:schemeClr val="hlink"/>
                </a:solidFill>
                <a:hlinkClick r:id="rId3"/>
              </a:rPr>
              <a:t>http://comunidad.siu.edu.ar/foro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br>
              <a:rPr lang="es-AR" sz="1200"/>
            </a:b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s-AR" sz="2400"/>
              <a:t>Proyecto: Trac SIU</a:t>
            </a:r>
            <a:br>
              <a:rPr b="1" lang="es-AR" sz="2400"/>
            </a:br>
            <a:r>
              <a:rPr lang="es-AR" sz="2400" u="sng">
                <a:solidFill>
                  <a:schemeClr val="hlink"/>
                </a:solidFill>
                <a:hlinkClick r:id="rId4"/>
              </a:rPr>
              <a:t>https://repositorio.siu.edu.ar/trac/firma/wiki/FirmadorPDF</a:t>
            </a:r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>
              <a:lnSpc>
                <a:spcPct val="150000"/>
              </a:lnSpc>
              <a:spcBef>
                <a:spcPts val="0"/>
              </a:spcBef>
              <a:buNone/>
            </a:pPr>
            <a:r>
              <a:rPr b="1" lang="es-AR" sz="2400"/>
              <a:t>Mail</a:t>
            </a:r>
            <a:r>
              <a:rPr lang="es-AR" sz="2400"/>
              <a:t>: </a:t>
            </a:r>
            <a:r>
              <a:rPr lang="es-AR" sz="2400" u="sng">
                <a:solidFill>
                  <a:schemeClr val="hlink"/>
                </a:solidFill>
                <a:hlinkClick r:id="rId5"/>
              </a:rPr>
              <a:t>desarrollo@siu.edu.ar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¿Cómo funciona?</a:t>
            </a:r>
          </a:p>
        </p:txBody>
      </p:sp>
      <p:sp>
        <p:nvSpPr>
          <p:cNvPr id="23" name="Shape 23"/>
          <p:cNvSpPr/>
          <p:nvPr/>
        </p:nvSpPr>
        <p:spPr>
          <a:xfrm>
            <a:off x="380400" y="12609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marR="0" rt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s-AR" sz="3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Dos tipos de interacciones:</a:t>
            </a:r>
          </a:p>
          <a:p>
            <a:pPr indent="-419100" lvl="0" marL="457200" marR="0" rtl="0" algn="just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3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de un único documento</a:t>
            </a:r>
          </a:p>
          <a:p>
            <a:pPr indent="-419100" lvl="0" marL="457200" marR="0" rtl="0" algn="just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Trebuchet MS"/>
              <a:buChar char="●"/>
            </a:pPr>
            <a:r>
              <a:rPr lang="es-AR" sz="30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Selección y Firma de múltiples documentos</a:t>
            </a:r>
          </a:p>
          <a:p>
            <a:pPr marR="0" rtl="0" algn="just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-AR"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La aplicación web, al instanciar el Applet determina cual caso utiliza. </a:t>
            </a:r>
          </a:p>
          <a:p>
            <a:pPr lvl="0" marR="0" rtl="0"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s-AR" sz="24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El resto de las configuraciones son determinadas durante la compilación y deployment del Applet.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/>
        </p:nvSpPr>
        <p:spPr>
          <a:xfrm>
            <a:off x="1172875" y="3250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único documento</a:t>
            </a:r>
          </a:p>
        </p:txBody>
      </p:sp>
      <p:sp>
        <p:nvSpPr>
          <p:cNvPr id="29" name="Shape 29"/>
          <p:cNvSpPr/>
          <p:nvPr/>
        </p:nvSpPr>
        <p:spPr>
          <a:xfrm>
            <a:off x="439975" y="11847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1: Visualización inline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La página Web carga el Applet. Le envía la URL origen del documento PDF y la URL destino (a utilizar cuando finalice el proceso).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" name="Shape 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67425" y="2595137"/>
            <a:ext cx="9239250" cy="3590925"/>
          </a:xfrm>
          <a:prstGeom prst="rect">
            <a:avLst/>
          </a:pr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/>
        </p:nvSpPr>
        <p:spPr>
          <a:xfrm>
            <a:off x="11728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único documento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439975" y="10323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2: Selección del certificado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 accede a un diálogo donde se muestran los certificados disponibles en el Token USB y se selecciona el indicado para la firma del documento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7" name="Shape 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5000" y="2247175"/>
            <a:ext cx="8896350" cy="4791075"/>
          </a:xfrm>
          <a:prstGeom prst="rect">
            <a:avLst/>
          </a:pr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/>
        </p:nvSpPr>
        <p:spPr>
          <a:xfrm>
            <a:off x="11728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único documento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439975" y="10323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3: Ingreso PIN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Al seleccionar el certificado, el Token USB pide ingresar el PIN del mismo para desbloquear la firma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4" name="Shape 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187" y="2239400"/>
            <a:ext cx="8696325" cy="4019550"/>
          </a:xfrm>
          <a:prstGeom prst="rect">
            <a:avLst/>
          </a:pr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/>
        </p:nvSpPr>
        <p:spPr>
          <a:xfrm>
            <a:off x="11728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único documento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0" name="Shape 50"/>
          <p:cNvSpPr/>
          <p:nvPr/>
        </p:nvSpPr>
        <p:spPr>
          <a:xfrm>
            <a:off x="439975" y="10323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4: Fin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Una vez firmado el documento es subido nuevamente y almacenado en el servidor.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1" name="Shape 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975" y="2333800"/>
            <a:ext cx="9144000" cy="2857500"/>
          </a:xfrm>
          <a:prstGeom prst="rect">
            <a:avLst/>
          </a:pr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17062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múltiple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439975" y="10323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1: Seleccionar y visualizar documentos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Se presenta el listado de documentos posibles a firmar. El usuario puede visualizarlos individualmente y seleccionarlos para firmar: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1981200"/>
            <a:ext cx="8382000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/>
        </p:nvSpPr>
        <p:spPr>
          <a:xfrm>
            <a:off x="1706275" y="248800"/>
            <a:ext cx="6263400" cy="6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es-AR" sz="36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Firma múltiple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4" name="Shape 64"/>
          <p:cNvSpPr/>
          <p:nvPr/>
        </p:nvSpPr>
        <p:spPr>
          <a:xfrm>
            <a:off x="439975" y="879950"/>
            <a:ext cx="8458800" cy="53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Paso 2: Habilitar Applet</a:t>
            </a:r>
          </a:p>
          <a:p>
            <a:pPr lvl="0" marR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La primera vez que se selecciona un documento se debe habilitar la comunicación con el Applet, para ello Java muestra este diálogo de seguridad que se debe aceptar</a:t>
            </a:r>
          </a:p>
          <a:p>
            <a:pPr lv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0473" y="1891250"/>
            <a:ext cx="6263398" cy="43641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lantilla para taller UNDAV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